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0" r:id="rId19"/>
    <p:sldId id="273" r:id="rId20"/>
    <p:sldId id="281" r:id="rId21"/>
    <p:sldId id="274" r:id="rId22"/>
    <p:sldId id="275" r:id="rId23"/>
    <p:sldId id="276" r:id="rId24"/>
    <p:sldId id="277" r:id="rId25"/>
    <p:sldId id="278" r:id="rId26"/>
    <p:sldId id="279" r:id="rId27"/>
  </p:sldIdLst>
  <p:sldSz cx="9144000" cy="5143500" type="screen16x9"/>
  <p:notesSz cx="6858000" cy="9144000"/>
  <p:embeddedFontLst>
    <p:embeddedFont>
      <p:font typeface="Open Sans" panose="020B0604020202020204" charset="0"/>
      <p:regular r:id="rId29"/>
      <p:bold r:id="rId30"/>
      <p:italic r:id="rId31"/>
      <p:boldItalic r:id="rId32"/>
    </p:embeddedFont>
    <p:embeddedFont>
      <p:font typeface="PT Sans Narrow" panose="020B0604020202020204" charset="0"/>
      <p:regular r:id="rId33"/>
      <p:bold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072" autoAdjust="0"/>
  </p:normalViewPr>
  <p:slideViewPr>
    <p:cSldViewPr snapToGrid="0">
      <p:cViewPr varScale="1">
        <p:scale>
          <a:sx n="112" d="100"/>
          <a:sy n="112" d="100"/>
        </p:scale>
        <p:origin x="158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23275352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H. Achieving Intercultural Competency through Foreign Language Classrooms</a:t>
            </a:r>
          </a:p>
          <a:p>
            <a:pPr lvl="0" rtl="0">
              <a:spcBef>
                <a:spcPts val="0"/>
              </a:spcBef>
              <a:buNone/>
            </a:pPr>
            <a:r>
              <a:rPr lang="en"/>
              <a:t>Building Bridges:  Creating Interculturality through Foreign Language Classrooms</a:t>
            </a:r>
          </a:p>
          <a:p>
            <a:pPr lvl="0" rtl="0">
              <a:spcBef>
                <a:spcPts val="0"/>
              </a:spcBef>
              <a:buNone/>
            </a:pPr>
            <a:r>
              <a:rPr lang="en"/>
              <a:t>Creating Intercultural Competency through Foreign Language Classrooms</a:t>
            </a:r>
          </a:p>
          <a:p>
            <a:pPr lvl="0" rtl="0">
              <a:spcBef>
                <a:spcPts val="0"/>
              </a:spcBef>
              <a:buNone/>
            </a:pPr>
            <a:endParaRPr/>
          </a:p>
          <a:p>
            <a:pPr lvl="0">
              <a:spcBef>
                <a:spcPts val="0"/>
              </a:spcBef>
              <a:buNone/>
            </a:pPr>
            <a:endParaRPr/>
          </a:p>
        </p:txBody>
      </p:sp>
    </p:spTree>
    <p:extLst>
      <p:ext uri="{BB962C8B-B14F-4D97-AF65-F5344CB8AC3E}">
        <p14:creationId xmlns:p14="http://schemas.microsoft.com/office/powerpoint/2010/main" val="12371556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741534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a:t>H. talk about US awareness of need/not happening</a:t>
            </a:r>
          </a:p>
        </p:txBody>
      </p:sp>
    </p:spTree>
    <p:extLst>
      <p:ext uri="{BB962C8B-B14F-4D97-AF65-F5344CB8AC3E}">
        <p14:creationId xmlns:p14="http://schemas.microsoft.com/office/powerpoint/2010/main" val="5935391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a:t>talk</a:t>
            </a:r>
          </a:p>
        </p:txBody>
      </p:sp>
    </p:spTree>
    <p:extLst>
      <p:ext uri="{BB962C8B-B14F-4D97-AF65-F5344CB8AC3E}">
        <p14:creationId xmlns:p14="http://schemas.microsoft.com/office/powerpoint/2010/main" val="3469749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9" name="Shape 1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a:t>D’</a:t>
            </a:r>
          </a:p>
        </p:txBody>
      </p:sp>
    </p:spTree>
    <p:extLst>
      <p:ext uri="{BB962C8B-B14F-4D97-AF65-F5344CB8AC3E}">
        <p14:creationId xmlns:p14="http://schemas.microsoft.com/office/powerpoint/2010/main" val="37422007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5" name="Shape 1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H. Grade School vs. College/More Structure vs. Less Structure (what about them?)</a:t>
            </a:r>
          </a:p>
          <a:p>
            <a:pPr lvl="0">
              <a:spcBef>
                <a:spcPts val="0"/>
              </a:spcBef>
              <a:buNone/>
            </a:pPr>
            <a:r>
              <a:rPr lang="en"/>
              <a:t>various teaching methods and classroom environments - how and where teaching occurs</a:t>
            </a:r>
          </a:p>
        </p:txBody>
      </p:sp>
    </p:spTree>
    <p:extLst>
      <p:ext uri="{BB962C8B-B14F-4D97-AF65-F5344CB8AC3E}">
        <p14:creationId xmlns:p14="http://schemas.microsoft.com/office/powerpoint/2010/main" val="10285532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H. Write about same type of info as in hoffl in America (vice versa). -- easier to compare</a:t>
            </a:r>
          </a:p>
          <a:p>
            <a:pPr lvl="0">
              <a:spcBef>
                <a:spcPts val="0"/>
              </a:spcBef>
              <a:buNone/>
            </a:pPr>
            <a:r>
              <a:rPr lang="en"/>
              <a:t>Define JET Program (definitions slide?)</a:t>
            </a:r>
          </a:p>
        </p:txBody>
      </p:sp>
    </p:spTree>
    <p:extLst>
      <p:ext uri="{BB962C8B-B14F-4D97-AF65-F5344CB8AC3E}">
        <p14:creationId xmlns:p14="http://schemas.microsoft.com/office/powerpoint/2010/main" val="19377578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9" name="Shape 1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20000"/>
              </a:lnSpc>
              <a:spcBef>
                <a:spcPts val="0"/>
              </a:spcBef>
              <a:buNone/>
            </a:pPr>
            <a:r>
              <a:rPr lang="en"/>
              <a:t>D’:In America, we follow the World-Readiness Standards, many states can choose to adjust FL curriculum according to their own standards.However, World-Readiness Standards is the basis for our curriculum.</a:t>
            </a:r>
          </a:p>
          <a:p>
            <a:pPr lvl="0" rtl="0">
              <a:lnSpc>
                <a:spcPct val="120000"/>
              </a:lnSpc>
              <a:spcBef>
                <a:spcPts val="0"/>
              </a:spcBef>
              <a:buNone/>
            </a:pPr>
            <a:r>
              <a:rPr lang="en"/>
              <a:t>Under </a:t>
            </a:r>
            <a:r>
              <a:rPr lang="en" b="1"/>
              <a:t>Communication </a:t>
            </a:r>
            <a:r>
              <a:rPr lang="en"/>
              <a:t>we focus on the three modes of communication: Interpersonal, Interpretive and Presentational. The goal is to be able to communicate effectively in order to function in a variety of situations and multiple purposes.</a:t>
            </a:r>
          </a:p>
          <a:p>
            <a:pPr lvl="0" rtl="0">
              <a:lnSpc>
                <a:spcPct val="115000"/>
              </a:lnSpc>
              <a:spcBef>
                <a:spcPts val="0"/>
              </a:spcBef>
              <a:buNone/>
            </a:pPr>
            <a:r>
              <a:rPr lang="en"/>
              <a:t>Under </a:t>
            </a:r>
            <a:r>
              <a:rPr lang="en" b="1"/>
              <a:t>Connections </a:t>
            </a:r>
            <a:r>
              <a:rPr lang="en"/>
              <a:t>the goal is to connect with other disciplines and acquire information and diverse perspectives. in order to use the language to function in academic and career-related situations.</a:t>
            </a:r>
          </a:p>
          <a:p>
            <a:pPr marL="0" lvl="0" indent="0" rtl="0">
              <a:lnSpc>
                <a:spcPct val="115000"/>
              </a:lnSpc>
              <a:spcBef>
                <a:spcPts val="0"/>
              </a:spcBef>
              <a:spcAft>
                <a:spcPts val="1600"/>
              </a:spcAft>
              <a:buNone/>
            </a:pPr>
            <a:r>
              <a:rPr lang="en"/>
              <a:t>Under </a:t>
            </a:r>
            <a:r>
              <a:rPr lang="en" b="1"/>
              <a:t>Communities </a:t>
            </a:r>
            <a:r>
              <a:rPr lang="en"/>
              <a:t>the goal is to communicate and interact with cultural competence in order to participate in multilingual communities at home and around the world. </a:t>
            </a:r>
          </a:p>
          <a:p>
            <a:pPr marL="0" lvl="0" indent="0" rtl="0">
              <a:lnSpc>
                <a:spcPct val="115000"/>
              </a:lnSpc>
              <a:spcBef>
                <a:spcPts val="0"/>
              </a:spcBef>
              <a:spcAft>
                <a:spcPts val="1600"/>
              </a:spcAft>
              <a:buNone/>
            </a:pPr>
            <a:r>
              <a:rPr lang="en"/>
              <a:t>Under </a:t>
            </a:r>
            <a:r>
              <a:rPr lang="en" b="1"/>
              <a:t>Cultures </a:t>
            </a:r>
            <a:r>
              <a:rPr lang="en"/>
              <a:t>the goal is to be able to interact with cultural competence and understanding</a:t>
            </a:r>
          </a:p>
          <a:p>
            <a:pPr marL="0" lvl="0" indent="0" rtl="0">
              <a:lnSpc>
                <a:spcPct val="115000"/>
              </a:lnSpc>
              <a:spcBef>
                <a:spcPts val="0"/>
              </a:spcBef>
              <a:spcAft>
                <a:spcPts val="1600"/>
              </a:spcAft>
              <a:buNone/>
            </a:pPr>
            <a:r>
              <a:rPr lang="en"/>
              <a:t>Under </a:t>
            </a:r>
            <a:r>
              <a:rPr lang="en" b="1"/>
              <a:t>Comparisons </a:t>
            </a:r>
            <a:r>
              <a:rPr lang="en"/>
              <a:t>develop insight into the nature of language and culture in order to interact with cultural competence.</a:t>
            </a:r>
          </a:p>
          <a:p>
            <a:pPr lvl="0" rtl="0">
              <a:spcBef>
                <a:spcPts val="0"/>
              </a:spcBef>
              <a:buNone/>
            </a:pPr>
            <a:endParaRPr/>
          </a:p>
        </p:txBody>
      </p:sp>
    </p:spTree>
    <p:extLst>
      <p:ext uri="{BB962C8B-B14F-4D97-AF65-F5344CB8AC3E}">
        <p14:creationId xmlns:p14="http://schemas.microsoft.com/office/powerpoint/2010/main" val="2031276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6" name="Shape 1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20000"/>
              </a:lnSpc>
              <a:spcBef>
                <a:spcPts val="0"/>
              </a:spcBef>
              <a:buNone/>
            </a:pPr>
            <a:r>
              <a:rPr lang="en" dirty="0"/>
              <a:t>D</a:t>
            </a:r>
            <a:r>
              <a:rPr lang="en" dirty="0" smtClean="0"/>
              <a:t>’</a:t>
            </a:r>
          </a:p>
          <a:p>
            <a:pPr lvl="0" rtl="0">
              <a:lnSpc>
                <a:spcPct val="120000"/>
              </a:lnSpc>
              <a:spcBef>
                <a:spcPts val="0"/>
              </a:spcBef>
              <a:buNone/>
            </a:pPr>
            <a:r>
              <a:rPr lang="en" dirty="0" smtClean="0"/>
              <a:t>In </a:t>
            </a:r>
            <a:r>
              <a:rPr lang="en" dirty="0"/>
              <a:t>Japan, foreign language activities are introduced in primary schools (5th &amp; 6th grade), with teaching centered on listening &amp; speaking（Primary grades 5&amp;6）.Well balanced teaching of 4 skills (listening / speaking / reading / writing) in middle school.</a:t>
            </a:r>
          </a:p>
          <a:p>
            <a:pPr lvl="0" rtl="0">
              <a:lnSpc>
                <a:spcPct val="120000"/>
              </a:lnSpc>
              <a:spcBef>
                <a:spcPts val="0"/>
              </a:spcBef>
              <a:buNone/>
            </a:pPr>
            <a:r>
              <a:rPr lang="en" dirty="0"/>
              <a:t>To increase words to be taught by 300 words from 900 to 1200.English classes should be conducted principally in English in high school.To increase words to be taught by 500 words from 1300 to 1800.</a:t>
            </a:r>
          </a:p>
          <a:p>
            <a:pPr lvl="0" rtl="0">
              <a:lnSpc>
                <a:spcPct val="120000"/>
              </a:lnSpc>
              <a:spcBef>
                <a:spcPts val="0"/>
              </a:spcBef>
              <a:buNone/>
            </a:pPr>
            <a:r>
              <a:rPr lang="en" dirty="0"/>
              <a:t>English Immersion is the goal for High School. However, the newly initiated program to implement earlier English language training in 5th and 6th grade, is Experience based learning. i.e. learning through activities, etc.</a:t>
            </a:r>
          </a:p>
          <a:p>
            <a:pPr lvl="0" rtl="0">
              <a:lnSpc>
                <a:spcPct val="115000"/>
              </a:lnSpc>
              <a:spcBef>
                <a:spcPts val="0"/>
              </a:spcBef>
              <a:buNone/>
            </a:pPr>
            <a:endParaRPr dirty="0"/>
          </a:p>
          <a:p>
            <a:pPr lvl="0" rtl="0">
              <a:spcBef>
                <a:spcPts val="0"/>
              </a:spcBef>
              <a:buNone/>
            </a:pPr>
            <a:endParaRPr dirty="0"/>
          </a:p>
        </p:txBody>
      </p:sp>
    </p:spTree>
    <p:extLst>
      <p:ext uri="{BB962C8B-B14F-4D97-AF65-F5344CB8AC3E}">
        <p14:creationId xmlns:p14="http://schemas.microsoft.com/office/powerpoint/2010/main" val="18835825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6" name="Shape 1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20000"/>
              </a:lnSpc>
              <a:spcBef>
                <a:spcPts val="0"/>
              </a:spcBef>
              <a:buNone/>
            </a:pPr>
            <a:r>
              <a:rPr lang="en" dirty="0"/>
              <a:t>D</a:t>
            </a:r>
            <a:r>
              <a:rPr lang="en" dirty="0" smtClean="0"/>
              <a:t>’</a:t>
            </a:r>
          </a:p>
          <a:p>
            <a:pPr lvl="0" rtl="0">
              <a:lnSpc>
                <a:spcPct val="120000"/>
              </a:lnSpc>
              <a:spcBef>
                <a:spcPts val="0"/>
              </a:spcBef>
              <a:buNone/>
            </a:pPr>
            <a:r>
              <a:rPr lang="en" dirty="0" smtClean="0"/>
              <a:t>In </a:t>
            </a:r>
            <a:r>
              <a:rPr lang="en" dirty="0"/>
              <a:t>Japan, foreign language activities are introduced in primary schools (5th &amp; 6th grade), with teaching centered on listening &amp; speaking（Primary grades 5&amp;6）.Well balanced teaching of 4 skills (listening / speaking / reading / writing) in middle school.</a:t>
            </a:r>
          </a:p>
          <a:p>
            <a:pPr lvl="0" rtl="0">
              <a:lnSpc>
                <a:spcPct val="120000"/>
              </a:lnSpc>
              <a:spcBef>
                <a:spcPts val="0"/>
              </a:spcBef>
              <a:buNone/>
            </a:pPr>
            <a:r>
              <a:rPr lang="en" dirty="0"/>
              <a:t>To increase words to be taught by 300 words from 900 to 1200.English classes should be conducted principally in English in high school.To increase words to be taught by 500 words from 1300 to 1800.</a:t>
            </a:r>
          </a:p>
          <a:p>
            <a:pPr lvl="0" rtl="0">
              <a:lnSpc>
                <a:spcPct val="120000"/>
              </a:lnSpc>
              <a:spcBef>
                <a:spcPts val="0"/>
              </a:spcBef>
              <a:buNone/>
            </a:pPr>
            <a:r>
              <a:rPr lang="en" dirty="0"/>
              <a:t>English Immersion is the goal for High School. However, the newly initiated program to implement earlier English language training in 5th and 6th grade, is Experience based learning. i.e. learning through activities, etc.</a:t>
            </a:r>
          </a:p>
          <a:p>
            <a:pPr lvl="0" rtl="0">
              <a:lnSpc>
                <a:spcPct val="115000"/>
              </a:lnSpc>
              <a:spcBef>
                <a:spcPts val="0"/>
              </a:spcBef>
              <a:buNone/>
            </a:pPr>
            <a:endParaRPr dirty="0"/>
          </a:p>
          <a:p>
            <a:pPr lvl="0" rtl="0">
              <a:spcBef>
                <a:spcPts val="0"/>
              </a:spcBef>
              <a:buNone/>
            </a:pPr>
            <a:endParaRPr dirty="0"/>
          </a:p>
        </p:txBody>
      </p:sp>
    </p:spTree>
    <p:extLst>
      <p:ext uri="{BB962C8B-B14F-4D97-AF65-F5344CB8AC3E}">
        <p14:creationId xmlns:p14="http://schemas.microsoft.com/office/powerpoint/2010/main" val="17193057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2" name="Shape 1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a:t>D’use APA style</a:t>
            </a:r>
          </a:p>
        </p:txBody>
      </p:sp>
    </p:spTree>
    <p:extLst>
      <p:ext uri="{BB962C8B-B14F-4D97-AF65-F5344CB8AC3E}">
        <p14:creationId xmlns:p14="http://schemas.microsoft.com/office/powerpoint/2010/main" val="1812274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a:t>H.</a:t>
            </a:r>
          </a:p>
        </p:txBody>
      </p:sp>
    </p:spTree>
    <p:extLst>
      <p:ext uri="{BB962C8B-B14F-4D97-AF65-F5344CB8AC3E}">
        <p14:creationId xmlns:p14="http://schemas.microsoft.com/office/powerpoint/2010/main" val="11444231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2" name="Shape 1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r>
              <a:rPr lang="en" dirty="0" smtClean="0"/>
              <a:t>D’: TOEFL-</a:t>
            </a:r>
            <a:r>
              <a:rPr lang="en" baseline="0" dirty="0" smtClean="0"/>
              <a:t> Test of English as a Foreign Language</a:t>
            </a:r>
          </a:p>
          <a:p>
            <a:r>
              <a:rPr lang="en-US" dirty="0" smtClean="0"/>
              <a:t>Students planning to study at a higher education institution</a:t>
            </a:r>
          </a:p>
          <a:p>
            <a:r>
              <a:rPr lang="en-US" dirty="0" smtClean="0"/>
              <a:t>English-language learning program admissions and exit</a:t>
            </a:r>
          </a:p>
          <a:p>
            <a:r>
              <a:rPr lang="en-US" dirty="0" smtClean="0"/>
              <a:t>Scholarship and certification candidates</a:t>
            </a:r>
          </a:p>
          <a:p>
            <a:r>
              <a:rPr lang="en-US" dirty="0" smtClean="0"/>
              <a:t>English-language learners who want to track their progress</a:t>
            </a:r>
          </a:p>
          <a:p>
            <a:r>
              <a:rPr lang="en-US" dirty="0" smtClean="0"/>
              <a:t>Students and workers applying for visas</a:t>
            </a:r>
          </a:p>
          <a:p>
            <a:pPr lvl="0">
              <a:spcBef>
                <a:spcPts val="0"/>
              </a:spcBef>
              <a:buNone/>
            </a:pPr>
            <a:endParaRPr lang="en" dirty="0" smtClean="0"/>
          </a:p>
          <a:p>
            <a:pPr lvl="0">
              <a:spcBef>
                <a:spcPts val="0"/>
              </a:spcBef>
              <a:buNone/>
            </a:pPr>
            <a:r>
              <a:rPr lang="en" dirty="0" smtClean="0"/>
              <a:t>TOIEC- Test of English</a:t>
            </a:r>
            <a:r>
              <a:rPr lang="en" baseline="0" dirty="0" smtClean="0"/>
              <a:t> for International Communication</a:t>
            </a:r>
          </a:p>
          <a:p>
            <a:pPr lvl="0">
              <a:spcBef>
                <a:spcPts val="0"/>
              </a:spcBef>
              <a:buNone/>
            </a:pPr>
            <a:r>
              <a:rPr lang="en" baseline="0" dirty="0" smtClean="0"/>
              <a:t>EIKEN-Test in practical English Proficiency</a:t>
            </a:r>
          </a:p>
          <a:p>
            <a:pPr lvl="0">
              <a:spcBef>
                <a:spcPts val="0"/>
              </a:spcBef>
              <a:buNone/>
            </a:pPr>
            <a:r>
              <a:rPr lang="en-US" dirty="0" smtClean="0"/>
              <a:t> is an abbreviation of </a:t>
            </a:r>
            <a:r>
              <a:rPr lang="en-US" dirty="0" err="1" smtClean="0"/>
              <a:t>Jitsuyo</a:t>
            </a:r>
            <a:r>
              <a:rPr lang="en-US" dirty="0" smtClean="0"/>
              <a:t> </a:t>
            </a:r>
            <a:r>
              <a:rPr lang="en-US" dirty="0" err="1" smtClean="0"/>
              <a:t>Eigo</a:t>
            </a:r>
            <a:r>
              <a:rPr lang="en-US" dirty="0" smtClean="0"/>
              <a:t> Gino </a:t>
            </a:r>
            <a:r>
              <a:rPr lang="en-US" dirty="0" err="1" smtClean="0"/>
              <a:t>Kentei</a:t>
            </a:r>
            <a:r>
              <a:rPr lang="en-US" dirty="0" smtClean="0"/>
              <a:t> (Test in Practical English Proficiency)</a:t>
            </a:r>
            <a:endParaRPr lang="en" baseline="0" dirty="0" smtClean="0"/>
          </a:p>
          <a:p>
            <a:pPr lvl="0">
              <a:spcBef>
                <a:spcPts val="0"/>
              </a:spcBef>
              <a:buNone/>
            </a:pPr>
            <a:endParaRPr lang="en" dirty="0"/>
          </a:p>
        </p:txBody>
      </p:sp>
    </p:spTree>
    <p:extLst>
      <p:ext uri="{BB962C8B-B14F-4D97-AF65-F5344CB8AC3E}">
        <p14:creationId xmlns:p14="http://schemas.microsoft.com/office/powerpoint/2010/main" val="24559154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9" name="Shape 1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000">
                <a:solidFill>
                  <a:srgbClr val="222222"/>
                </a:solidFill>
                <a:highlight>
                  <a:srgbClr val="FFFFFF"/>
                </a:highlight>
              </a:rPr>
              <a:t>Banks, J. A. (2009). Diversity and Citizenship Education in Multicultural Nations∗. </a:t>
            </a:r>
            <a:r>
              <a:rPr lang="en" sz="1000" i="1">
                <a:solidFill>
                  <a:srgbClr val="222222"/>
                </a:solidFill>
                <a:highlight>
                  <a:srgbClr val="FFFFFF"/>
                </a:highlight>
              </a:rPr>
              <a:t>Multicultural Education Review</a:t>
            </a:r>
            <a:r>
              <a:rPr lang="en" sz="1000">
                <a:solidFill>
                  <a:srgbClr val="222222"/>
                </a:solidFill>
                <a:highlight>
                  <a:srgbClr val="FFFFFF"/>
                </a:highlight>
              </a:rPr>
              <a:t>, </a:t>
            </a:r>
            <a:r>
              <a:rPr lang="en" sz="1000" i="1">
                <a:solidFill>
                  <a:srgbClr val="222222"/>
                </a:solidFill>
                <a:highlight>
                  <a:srgbClr val="FFFFFF"/>
                </a:highlight>
              </a:rPr>
              <a:t>1</a:t>
            </a:r>
            <a:r>
              <a:rPr lang="en" sz="1000">
                <a:solidFill>
                  <a:srgbClr val="222222"/>
                </a:solidFill>
                <a:highlight>
                  <a:srgbClr val="FFFFFF"/>
                </a:highlight>
              </a:rPr>
              <a:t>(1), 1-28.</a:t>
            </a:r>
          </a:p>
        </p:txBody>
      </p:sp>
    </p:spTree>
    <p:extLst>
      <p:ext uri="{BB962C8B-B14F-4D97-AF65-F5344CB8AC3E}">
        <p14:creationId xmlns:p14="http://schemas.microsoft.com/office/powerpoint/2010/main" val="39304814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6" name="Shape 1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a:t>H. creates intercultural competency</a:t>
            </a:r>
          </a:p>
        </p:txBody>
      </p:sp>
    </p:spTree>
    <p:extLst>
      <p:ext uri="{BB962C8B-B14F-4D97-AF65-F5344CB8AC3E}">
        <p14:creationId xmlns:p14="http://schemas.microsoft.com/office/powerpoint/2010/main" val="40677133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3" name="Shape 1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a:t>H. </a:t>
            </a:r>
          </a:p>
        </p:txBody>
      </p:sp>
    </p:spTree>
    <p:extLst>
      <p:ext uri="{BB962C8B-B14F-4D97-AF65-F5344CB8AC3E}">
        <p14:creationId xmlns:p14="http://schemas.microsoft.com/office/powerpoint/2010/main" val="11213866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0" name="Shape 2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a:t>H.</a:t>
            </a:r>
          </a:p>
        </p:txBody>
      </p:sp>
    </p:spTree>
    <p:extLst>
      <p:ext uri="{BB962C8B-B14F-4D97-AF65-F5344CB8AC3E}">
        <p14:creationId xmlns:p14="http://schemas.microsoft.com/office/powerpoint/2010/main" val="8509594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7" name="Shape 2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lvl="0" indent="0" rtl="0">
              <a:spcBef>
                <a:spcPts val="0"/>
              </a:spcBef>
              <a:spcAft>
                <a:spcPts val="1600"/>
              </a:spcAft>
              <a:buNone/>
            </a:pPr>
            <a:r>
              <a:rPr lang="en" sz="1000">
                <a:solidFill>
                  <a:srgbClr val="666666"/>
                </a:solidFill>
                <a:latin typeface="Open Sans"/>
                <a:ea typeface="Open Sans"/>
                <a:cs typeface="Open Sans"/>
                <a:sym typeface="Open Sans"/>
              </a:rPr>
              <a:t>D.</a:t>
            </a:r>
          </a:p>
          <a:p>
            <a:pPr marL="0" lvl="0" indent="0" rtl="0">
              <a:spcBef>
                <a:spcPts val="0"/>
              </a:spcBef>
              <a:spcAft>
                <a:spcPts val="1600"/>
              </a:spcAft>
              <a:buNone/>
            </a:pPr>
            <a:r>
              <a:rPr lang="en" sz="1000">
                <a:solidFill>
                  <a:srgbClr val="666666"/>
                </a:solidFill>
                <a:latin typeface="Open Sans"/>
                <a:ea typeface="Open Sans"/>
                <a:cs typeface="Open Sans"/>
                <a:sym typeface="Open Sans"/>
              </a:rPr>
              <a:t>Old style version of info: </a:t>
            </a:r>
          </a:p>
          <a:p>
            <a:pPr marL="914400" lvl="1" indent="-342900" rtl="0">
              <a:spcBef>
                <a:spcPts val="0"/>
              </a:spcBef>
              <a:spcAft>
                <a:spcPts val="1600"/>
              </a:spcAft>
              <a:buClr>
                <a:srgbClr val="666666"/>
              </a:buClr>
              <a:buSzPct val="100000"/>
              <a:buFont typeface="Open Sans"/>
            </a:pPr>
            <a:r>
              <a:rPr lang="en" sz="1800">
                <a:solidFill>
                  <a:srgbClr val="666666"/>
                </a:solidFill>
                <a:latin typeface="Open Sans"/>
                <a:ea typeface="Open Sans"/>
                <a:cs typeface="Open Sans"/>
                <a:sym typeface="Open Sans"/>
              </a:rPr>
              <a:t>20 Japanese University Students who have studied abroad</a:t>
            </a:r>
          </a:p>
          <a:p>
            <a:pPr marL="1371600" lvl="2" indent="-342900" rtl="0">
              <a:spcBef>
                <a:spcPts val="0"/>
              </a:spcBef>
              <a:spcAft>
                <a:spcPts val="1600"/>
              </a:spcAft>
              <a:buClr>
                <a:srgbClr val="666666"/>
              </a:buClr>
              <a:buSzPct val="100000"/>
              <a:buFont typeface="Open Sans"/>
            </a:pPr>
            <a:r>
              <a:rPr lang="en" sz="1800">
                <a:solidFill>
                  <a:srgbClr val="666666"/>
                </a:solidFill>
                <a:latin typeface="Open Sans"/>
                <a:ea typeface="Open Sans"/>
                <a:cs typeface="Open Sans"/>
                <a:sym typeface="Open Sans"/>
              </a:rPr>
              <a:t>10 Male; 10 Female</a:t>
            </a:r>
          </a:p>
          <a:p>
            <a:pPr marL="914400" lvl="1" indent="-342900" rtl="0">
              <a:spcBef>
                <a:spcPts val="0"/>
              </a:spcBef>
              <a:spcAft>
                <a:spcPts val="1600"/>
              </a:spcAft>
              <a:buClr>
                <a:srgbClr val="666666"/>
              </a:buClr>
              <a:buSzPct val="100000"/>
              <a:buFont typeface="Open Sans"/>
            </a:pPr>
            <a:r>
              <a:rPr lang="en" sz="1800">
                <a:solidFill>
                  <a:srgbClr val="666666"/>
                </a:solidFill>
                <a:latin typeface="Open Sans"/>
                <a:ea typeface="Open Sans"/>
                <a:cs typeface="Open Sans"/>
                <a:sym typeface="Open Sans"/>
              </a:rPr>
              <a:t>20 Japanese University Students who have not studied abroad</a:t>
            </a:r>
          </a:p>
          <a:p>
            <a:pPr marL="1371600" lvl="2" indent="-342900" rtl="0">
              <a:spcBef>
                <a:spcPts val="0"/>
              </a:spcBef>
              <a:spcAft>
                <a:spcPts val="1600"/>
              </a:spcAft>
              <a:buClr>
                <a:srgbClr val="666666"/>
              </a:buClr>
              <a:buSzPct val="100000"/>
              <a:buFont typeface="Open Sans"/>
            </a:pPr>
            <a:r>
              <a:rPr lang="en" sz="1800">
                <a:solidFill>
                  <a:srgbClr val="666666"/>
                </a:solidFill>
                <a:latin typeface="Open Sans"/>
                <a:ea typeface="Open Sans"/>
                <a:cs typeface="Open Sans"/>
                <a:sym typeface="Open Sans"/>
              </a:rPr>
              <a:t>10 Male; 10 Female</a:t>
            </a:r>
          </a:p>
          <a:p>
            <a:pPr marL="914400" lvl="1" indent="-342900" rtl="0">
              <a:spcBef>
                <a:spcPts val="0"/>
              </a:spcBef>
              <a:spcAft>
                <a:spcPts val="1600"/>
              </a:spcAft>
              <a:buClr>
                <a:srgbClr val="666666"/>
              </a:buClr>
              <a:buSzPct val="100000"/>
              <a:buFont typeface="Open Sans"/>
            </a:pPr>
            <a:r>
              <a:rPr lang="en" sz="1800">
                <a:solidFill>
                  <a:srgbClr val="666666"/>
                </a:solidFill>
                <a:latin typeface="Open Sans"/>
                <a:ea typeface="Open Sans"/>
                <a:cs typeface="Open Sans"/>
                <a:sym typeface="Open Sans"/>
              </a:rPr>
              <a:t>20 American University Students who have studied abroad</a:t>
            </a:r>
          </a:p>
          <a:p>
            <a:pPr marL="1371600" lvl="2" indent="-342900" rtl="0">
              <a:spcBef>
                <a:spcPts val="0"/>
              </a:spcBef>
              <a:spcAft>
                <a:spcPts val="1600"/>
              </a:spcAft>
              <a:buClr>
                <a:srgbClr val="666666"/>
              </a:buClr>
              <a:buSzPct val="100000"/>
              <a:buFont typeface="Open Sans"/>
            </a:pPr>
            <a:r>
              <a:rPr lang="en" sz="1800">
                <a:solidFill>
                  <a:srgbClr val="666666"/>
                </a:solidFill>
                <a:latin typeface="Open Sans"/>
                <a:ea typeface="Open Sans"/>
                <a:cs typeface="Open Sans"/>
                <a:sym typeface="Open Sans"/>
              </a:rPr>
              <a:t>10 Male; 10 Female</a:t>
            </a:r>
          </a:p>
          <a:p>
            <a:pPr marL="914400" lvl="1" indent="-342900" rtl="0">
              <a:spcBef>
                <a:spcPts val="0"/>
              </a:spcBef>
              <a:spcAft>
                <a:spcPts val="1600"/>
              </a:spcAft>
              <a:buClr>
                <a:srgbClr val="666666"/>
              </a:buClr>
              <a:buSzPct val="100000"/>
              <a:buFont typeface="Open Sans"/>
            </a:pPr>
            <a:r>
              <a:rPr lang="en" sz="1800">
                <a:solidFill>
                  <a:srgbClr val="666666"/>
                </a:solidFill>
                <a:latin typeface="Open Sans"/>
                <a:ea typeface="Open Sans"/>
                <a:cs typeface="Open Sans"/>
                <a:sym typeface="Open Sans"/>
              </a:rPr>
              <a:t>20 American University Students who have not studied abroad</a:t>
            </a:r>
          </a:p>
          <a:p>
            <a:pPr marL="1371600" lvl="2" indent="-342900" rtl="0">
              <a:spcBef>
                <a:spcPts val="0"/>
              </a:spcBef>
              <a:spcAft>
                <a:spcPts val="1600"/>
              </a:spcAft>
              <a:buClr>
                <a:srgbClr val="666666"/>
              </a:buClr>
              <a:buSzPct val="100000"/>
              <a:buFont typeface="Open Sans"/>
            </a:pPr>
            <a:r>
              <a:rPr lang="en" sz="1800">
                <a:solidFill>
                  <a:srgbClr val="666666"/>
                </a:solidFill>
                <a:latin typeface="Open Sans"/>
                <a:ea typeface="Open Sans"/>
                <a:cs typeface="Open Sans"/>
                <a:sym typeface="Open Sans"/>
              </a:rPr>
              <a:t>10 Male; 10 Female</a:t>
            </a:r>
          </a:p>
          <a:p>
            <a:pPr lvl="0" rtl="0">
              <a:lnSpc>
                <a:spcPct val="115000"/>
              </a:lnSpc>
              <a:spcBef>
                <a:spcPts val="0"/>
              </a:spcBef>
              <a:spcAft>
                <a:spcPts val="1600"/>
              </a:spcAft>
              <a:buNone/>
            </a:pPr>
            <a:endParaRPr sz="1800">
              <a:solidFill>
                <a:schemeClr val="dk2"/>
              </a:solidFill>
              <a:latin typeface="Open Sans"/>
              <a:ea typeface="Open Sans"/>
              <a:cs typeface="Open Sans"/>
              <a:sym typeface="Open Sans"/>
            </a:endParaRPr>
          </a:p>
          <a:p>
            <a:pPr lvl="0">
              <a:spcBef>
                <a:spcPts val="0"/>
              </a:spcBef>
              <a:buNone/>
            </a:pPr>
            <a:endParaRPr/>
          </a:p>
        </p:txBody>
      </p:sp>
    </p:spTree>
    <p:extLst>
      <p:ext uri="{BB962C8B-B14F-4D97-AF65-F5344CB8AC3E}">
        <p14:creationId xmlns:p14="http://schemas.microsoft.com/office/powerpoint/2010/main" val="17583352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3" name="Shape 2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a:t>APA style </a:t>
            </a:r>
          </a:p>
        </p:txBody>
      </p:sp>
    </p:spTree>
    <p:extLst>
      <p:ext uri="{BB962C8B-B14F-4D97-AF65-F5344CB8AC3E}">
        <p14:creationId xmlns:p14="http://schemas.microsoft.com/office/powerpoint/2010/main" val="1281189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lvl="0" indent="0" rtl="0">
              <a:lnSpc>
                <a:spcPct val="115000"/>
              </a:lnSpc>
              <a:spcBef>
                <a:spcPts val="0"/>
              </a:spcBef>
              <a:spcAft>
                <a:spcPts val="1600"/>
              </a:spcAft>
              <a:buNone/>
            </a:pPr>
            <a:r>
              <a:rPr lang="en" sz="1400">
                <a:solidFill>
                  <a:schemeClr val="dk2"/>
                </a:solidFill>
                <a:latin typeface="Open Sans"/>
                <a:ea typeface="Open Sans"/>
                <a:cs typeface="Open Sans"/>
                <a:sym typeface="Open Sans"/>
              </a:rPr>
              <a:t>D. 	What you learn, how you learn it, and how good your teacher is affects your connection with a topic. There are many reasons students can like or dislike a subject or class, but a significant contributor is the teacher and teaching methods. We may not be studying Japanese if it weren’t for teachers that engaged us in the language learning process. In order to create connections between students and multicultural communities and foster new understanding through foreign language education, teachers must be using effective and engaging teaching methods. </a:t>
            </a:r>
          </a:p>
          <a:p>
            <a:pPr lvl="0" indent="457200" rtl="0">
              <a:lnSpc>
                <a:spcPct val="115000"/>
              </a:lnSpc>
              <a:spcBef>
                <a:spcPts val="0"/>
              </a:spcBef>
              <a:spcAft>
                <a:spcPts val="1600"/>
              </a:spcAft>
              <a:buNone/>
            </a:pPr>
            <a:r>
              <a:rPr lang="en" sz="1400">
                <a:solidFill>
                  <a:schemeClr val="dk2"/>
                </a:solidFill>
                <a:latin typeface="Open Sans"/>
                <a:ea typeface="Open Sans"/>
                <a:cs typeface="Open Sans"/>
                <a:sym typeface="Open Sans"/>
              </a:rPr>
              <a:t>Due to our experiences abroad and involvement in the foreign language education community, our goal is to discover the connection between language learning and multicultural understanding. Furthermore, we would like to compare the similarities and differences between foreign language education in Japan and America.</a:t>
            </a:r>
          </a:p>
          <a:p>
            <a:pPr lvl="0" indent="457200" rtl="0">
              <a:lnSpc>
                <a:spcPct val="115000"/>
              </a:lnSpc>
              <a:spcBef>
                <a:spcPts val="0"/>
              </a:spcBef>
              <a:spcAft>
                <a:spcPts val="1600"/>
              </a:spcAft>
              <a:buNone/>
            </a:pPr>
            <a:r>
              <a:rPr lang="en" sz="1400">
                <a:solidFill>
                  <a:schemeClr val="dk2"/>
                </a:solidFill>
                <a:latin typeface="Open Sans"/>
                <a:ea typeface="Open Sans"/>
                <a:cs typeface="Open Sans"/>
                <a:sym typeface="Open Sans"/>
              </a:rPr>
              <a:t>*** Talk about Three different elements of interculturality: Knowing myself, Exploring Communities, Engaging with the World</a:t>
            </a:r>
          </a:p>
          <a:p>
            <a:pPr lvl="0">
              <a:spcBef>
                <a:spcPts val="0"/>
              </a:spcBef>
              <a:buNone/>
            </a:pPr>
            <a:endParaRPr/>
          </a:p>
        </p:txBody>
      </p:sp>
    </p:spTree>
    <p:extLst>
      <p:ext uri="{BB962C8B-B14F-4D97-AF65-F5344CB8AC3E}">
        <p14:creationId xmlns:p14="http://schemas.microsoft.com/office/powerpoint/2010/main" val="1427829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a:t>H. Our own personal reasons for picking this topic - Sekine recommended we do something like this</a:t>
            </a:r>
          </a:p>
        </p:txBody>
      </p:sp>
    </p:spTree>
    <p:extLst>
      <p:ext uri="{BB962C8B-B14F-4D97-AF65-F5344CB8AC3E}">
        <p14:creationId xmlns:p14="http://schemas.microsoft.com/office/powerpoint/2010/main" val="2684272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D.</a:t>
            </a:r>
          </a:p>
        </p:txBody>
      </p:sp>
    </p:spTree>
    <p:extLst>
      <p:ext uri="{BB962C8B-B14F-4D97-AF65-F5344CB8AC3E}">
        <p14:creationId xmlns:p14="http://schemas.microsoft.com/office/powerpoint/2010/main" val="1151496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D. 	Need:  Survey questions regarding ‘experience’ with FL education (how they felt about it), survey questions regarding ‘environment/teaching methods’ students have experienced in FL education (proficiency levels as well), survey questions regarding the students’ feeling of connection to a greater global/multicultural community.</a:t>
            </a:r>
          </a:p>
          <a:p>
            <a:pPr lvl="0" rtl="0">
              <a:spcBef>
                <a:spcPts val="0"/>
              </a:spcBef>
              <a:buNone/>
            </a:pPr>
            <a:r>
              <a:rPr lang="en"/>
              <a:t>--to provide background, we need survey questions asking why students studied the languages (initial feelings towards FL education), what languages they studied, general demographics, study abroad experience yes/no&amp;why (one method of FL education is study abroad if done for language)</a:t>
            </a:r>
          </a:p>
          <a:p>
            <a:pPr lvl="0" rtl="0">
              <a:spcBef>
                <a:spcPts val="0"/>
              </a:spcBef>
              <a:buNone/>
            </a:pPr>
            <a:endParaRPr/>
          </a:p>
          <a:p>
            <a:pPr lvl="0" rtl="0">
              <a:spcBef>
                <a:spcPts val="0"/>
              </a:spcBef>
              <a:buNone/>
            </a:pPr>
            <a:r>
              <a:rPr lang="en"/>
              <a:t>1.  How does the foreign language education environment affect students’ cross-cultural understanding and language proficiency? (possible combo of 2&amp;3)</a:t>
            </a:r>
          </a:p>
          <a:p>
            <a:pPr lvl="0" rtl="0">
              <a:spcBef>
                <a:spcPts val="0"/>
              </a:spcBef>
              <a:buNone/>
            </a:pPr>
            <a:r>
              <a:rPr lang="en"/>
              <a:t>	--define environment to include teaching methods</a:t>
            </a:r>
          </a:p>
          <a:p>
            <a:pPr lvl="0" rtl="0">
              <a:spcBef>
                <a:spcPts val="0"/>
              </a:spcBef>
              <a:buNone/>
            </a:pPr>
            <a:r>
              <a:rPr lang="en"/>
              <a:t>2.  What are students’ experiences with foreign language education?</a:t>
            </a:r>
          </a:p>
          <a:p>
            <a:pPr lvl="0" rtl="0">
              <a:spcBef>
                <a:spcPts val="0"/>
              </a:spcBef>
              <a:buNone/>
            </a:pPr>
            <a:r>
              <a:rPr lang="en"/>
              <a:t>3.  What role does foreign language education play in creating connections between students and multicultural communities?</a:t>
            </a:r>
          </a:p>
          <a:p>
            <a:pPr lvl="0" rtl="0">
              <a:spcBef>
                <a:spcPts val="0"/>
              </a:spcBef>
              <a:buNone/>
            </a:pPr>
            <a:endParaRPr/>
          </a:p>
          <a:p>
            <a:pPr lvl="0">
              <a:spcBef>
                <a:spcPts val="0"/>
              </a:spcBef>
              <a:buNone/>
            </a:pPr>
            <a:r>
              <a:rPr lang="en"/>
              <a:t>-font size 18 is minimum font size</a:t>
            </a:r>
          </a:p>
        </p:txBody>
      </p:sp>
    </p:spTree>
    <p:extLst>
      <p:ext uri="{BB962C8B-B14F-4D97-AF65-F5344CB8AC3E}">
        <p14:creationId xmlns:p14="http://schemas.microsoft.com/office/powerpoint/2010/main" val="7411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spcAft>
                <a:spcPts val="1600"/>
              </a:spcAft>
              <a:buNone/>
            </a:pPr>
            <a:r>
              <a:rPr lang="en"/>
              <a:t>H.</a:t>
            </a:r>
          </a:p>
          <a:p>
            <a:pPr marL="457200" lvl="0" indent="-228600" rtl="0">
              <a:lnSpc>
                <a:spcPct val="115000"/>
              </a:lnSpc>
              <a:spcBef>
                <a:spcPts val="0"/>
              </a:spcBef>
              <a:spcAft>
                <a:spcPts val="1600"/>
              </a:spcAft>
              <a:buAutoNum type="arabicPeriod"/>
            </a:pPr>
            <a:r>
              <a:rPr lang="en"/>
              <a:t>trends of students/enrollment statistics</a:t>
            </a:r>
          </a:p>
          <a:p>
            <a:pPr marL="914400" lvl="1" indent="-228600" rtl="0">
              <a:lnSpc>
                <a:spcPct val="115000"/>
              </a:lnSpc>
              <a:spcBef>
                <a:spcPts val="0"/>
              </a:spcBef>
              <a:spcAft>
                <a:spcPts val="1600"/>
              </a:spcAft>
              <a:buAutoNum type="alphaLcPeriod"/>
            </a:pPr>
            <a:r>
              <a:rPr lang="en"/>
              <a:t>MLA website</a:t>
            </a:r>
          </a:p>
          <a:p>
            <a:pPr marL="457200" lvl="0" indent="-228600" rtl="0">
              <a:lnSpc>
                <a:spcPct val="115000"/>
              </a:lnSpc>
              <a:spcBef>
                <a:spcPts val="0"/>
              </a:spcBef>
              <a:spcAft>
                <a:spcPts val="1600"/>
              </a:spcAft>
              <a:buAutoNum type="arabicPeriod"/>
            </a:pPr>
            <a:r>
              <a:rPr lang="en"/>
              <a:t>study abroad trends </a:t>
            </a:r>
          </a:p>
          <a:p>
            <a:pPr marL="914400" lvl="1" indent="-228600" rtl="0">
              <a:lnSpc>
                <a:spcPct val="115000"/>
              </a:lnSpc>
              <a:spcBef>
                <a:spcPts val="0"/>
              </a:spcBef>
              <a:spcAft>
                <a:spcPts val="1600"/>
              </a:spcAft>
              <a:buAutoNum type="alphaLcPeriod"/>
            </a:pPr>
            <a:r>
              <a:rPr lang="en"/>
              <a:t>Japan (more focus) -- drop in study abroad -- what Japan is doing about it</a:t>
            </a:r>
          </a:p>
          <a:p>
            <a:pPr marL="914400" lvl="1" indent="-228600" rtl="0">
              <a:lnSpc>
                <a:spcPct val="115000"/>
              </a:lnSpc>
              <a:spcBef>
                <a:spcPts val="0"/>
              </a:spcBef>
              <a:spcAft>
                <a:spcPts val="1600"/>
              </a:spcAft>
              <a:buAutoNum type="alphaLcPeriod"/>
            </a:pPr>
            <a:r>
              <a:rPr lang="en"/>
              <a:t>America</a:t>
            </a:r>
          </a:p>
          <a:p>
            <a:pPr marL="457200" lvl="0" indent="-228600" rtl="0">
              <a:lnSpc>
                <a:spcPct val="115000"/>
              </a:lnSpc>
              <a:spcBef>
                <a:spcPts val="0"/>
              </a:spcBef>
              <a:spcAft>
                <a:spcPts val="1600"/>
              </a:spcAft>
              <a:buAutoNum type="arabicPeriod"/>
            </a:pPr>
            <a:r>
              <a:rPr lang="en"/>
              <a:t>awareness of need for FL education</a:t>
            </a:r>
          </a:p>
          <a:p>
            <a:pPr marL="914400" lvl="1" indent="-228600" rtl="0">
              <a:lnSpc>
                <a:spcPct val="115000"/>
              </a:lnSpc>
              <a:spcBef>
                <a:spcPts val="0"/>
              </a:spcBef>
              <a:spcAft>
                <a:spcPts val="1600"/>
              </a:spcAft>
              <a:buAutoNum type="alphaLcPeriod"/>
            </a:pPr>
            <a:r>
              <a:rPr lang="en"/>
              <a:t>US (more focus) -- not able to make core requirement/why -- why is FL education beneficial</a:t>
            </a:r>
          </a:p>
          <a:p>
            <a:pPr marL="914400" lvl="1" indent="-228600" rtl="0">
              <a:lnSpc>
                <a:spcPct val="115000"/>
              </a:lnSpc>
              <a:spcBef>
                <a:spcPts val="0"/>
              </a:spcBef>
              <a:spcAft>
                <a:spcPts val="1600"/>
              </a:spcAft>
              <a:buAutoNum type="alphaLcPeriod"/>
            </a:pPr>
            <a:r>
              <a:rPr lang="en"/>
              <a:t>Japan -- what they are doing to improve</a:t>
            </a:r>
          </a:p>
          <a:p>
            <a:pPr marL="457200" lvl="0" indent="-228600" rtl="0">
              <a:lnSpc>
                <a:spcPct val="115000"/>
              </a:lnSpc>
              <a:spcBef>
                <a:spcPts val="0"/>
              </a:spcBef>
              <a:spcAft>
                <a:spcPts val="1600"/>
              </a:spcAft>
              <a:buAutoNum type="arabicPeriod"/>
            </a:pPr>
            <a:r>
              <a:rPr lang="en"/>
              <a:t>Student experiences -- not typically positive, why?</a:t>
            </a:r>
          </a:p>
          <a:p>
            <a:pPr marL="914400" lvl="1" indent="-228600" rtl="0">
              <a:lnSpc>
                <a:spcPct val="115000"/>
              </a:lnSpc>
              <a:spcBef>
                <a:spcPts val="0"/>
              </a:spcBef>
              <a:spcAft>
                <a:spcPts val="1600"/>
              </a:spcAft>
              <a:buAutoNum type="alphaLcPeriod"/>
            </a:pPr>
            <a:r>
              <a:rPr lang="en"/>
              <a:t>Japan</a:t>
            </a:r>
          </a:p>
          <a:p>
            <a:pPr marL="914400" lvl="1" indent="-228600" rtl="0">
              <a:lnSpc>
                <a:spcPct val="115000"/>
              </a:lnSpc>
              <a:spcBef>
                <a:spcPts val="0"/>
              </a:spcBef>
              <a:spcAft>
                <a:spcPts val="1600"/>
              </a:spcAft>
              <a:buAutoNum type="alphaLcPeriod"/>
            </a:pPr>
            <a:r>
              <a:rPr lang="en"/>
              <a:t>US</a:t>
            </a:r>
          </a:p>
          <a:p>
            <a:pPr marL="457200" lvl="0" indent="-228600" rtl="0">
              <a:lnSpc>
                <a:spcPct val="115000"/>
              </a:lnSpc>
              <a:spcBef>
                <a:spcPts val="0"/>
              </a:spcBef>
              <a:spcAft>
                <a:spcPts val="1600"/>
              </a:spcAft>
              <a:buAutoNum type="arabicPeriod"/>
            </a:pPr>
            <a:r>
              <a:rPr lang="en"/>
              <a:t>H.Movement towards communicative approach from grammar based approach (kinda talk with history of FL education)</a:t>
            </a:r>
          </a:p>
          <a:p>
            <a:pPr marL="914400" lvl="1" indent="-228600" rtl="0">
              <a:lnSpc>
                <a:spcPct val="115000"/>
              </a:lnSpc>
              <a:spcBef>
                <a:spcPts val="0"/>
              </a:spcBef>
              <a:spcAft>
                <a:spcPts val="1600"/>
              </a:spcAft>
              <a:buAutoNum type="alphaLcPeriod"/>
            </a:pPr>
            <a:r>
              <a:rPr lang="en"/>
              <a:t>Japan</a:t>
            </a:r>
          </a:p>
          <a:p>
            <a:pPr marL="914400" lvl="1" indent="-228600" rtl="0">
              <a:lnSpc>
                <a:spcPct val="115000"/>
              </a:lnSpc>
              <a:spcBef>
                <a:spcPts val="0"/>
              </a:spcBef>
              <a:spcAft>
                <a:spcPts val="1600"/>
              </a:spcAft>
              <a:buAutoNum type="alphaLcPeriod"/>
            </a:pPr>
            <a:r>
              <a:rPr lang="en"/>
              <a:t>US</a:t>
            </a:r>
          </a:p>
          <a:p>
            <a:pPr marL="457200" lvl="0" indent="-228600" rtl="0">
              <a:lnSpc>
                <a:spcPct val="115000"/>
              </a:lnSpc>
              <a:spcBef>
                <a:spcPts val="0"/>
              </a:spcBef>
              <a:spcAft>
                <a:spcPts val="1600"/>
              </a:spcAft>
              <a:buAutoNum type="arabicPeriod"/>
            </a:pPr>
            <a:r>
              <a:rPr lang="en" b="1"/>
              <a:t>D’</a:t>
            </a:r>
            <a:r>
              <a:rPr lang="en"/>
              <a:t>Standards</a:t>
            </a:r>
          </a:p>
          <a:p>
            <a:pPr marL="914400" lvl="1" indent="-228600" rtl="0">
              <a:lnSpc>
                <a:spcPct val="115000"/>
              </a:lnSpc>
              <a:spcBef>
                <a:spcPts val="0"/>
              </a:spcBef>
              <a:spcAft>
                <a:spcPts val="1600"/>
              </a:spcAft>
              <a:buAutoNum type="alphaLcPeriod"/>
            </a:pPr>
            <a:r>
              <a:rPr lang="en"/>
              <a:t>World Language Readiness Standards -- connects to creating global citizens</a:t>
            </a:r>
          </a:p>
          <a:p>
            <a:pPr marL="457200" lvl="0" indent="-228600" rtl="0">
              <a:lnSpc>
                <a:spcPct val="115000"/>
              </a:lnSpc>
              <a:spcBef>
                <a:spcPts val="0"/>
              </a:spcBef>
              <a:spcAft>
                <a:spcPts val="1600"/>
              </a:spcAft>
              <a:buAutoNum type="arabicPeriod"/>
            </a:pPr>
            <a:r>
              <a:rPr lang="en"/>
              <a:t>H. Interculturality</a:t>
            </a:r>
          </a:p>
          <a:p>
            <a:pPr lvl="0" rtl="0">
              <a:lnSpc>
                <a:spcPct val="115000"/>
              </a:lnSpc>
              <a:spcBef>
                <a:spcPts val="0"/>
              </a:spcBef>
              <a:spcAft>
                <a:spcPts val="1600"/>
              </a:spcAft>
              <a:buNone/>
            </a:pPr>
            <a:endParaRPr/>
          </a:p>
          <a:p>
            <a:pPr lvl="0" rtl="0">
              <a:spcBef>
                <a:spcPts val="0"/>
              </a:spcBef>
              <a:spcAft>
                <a:spcPts val="1600"/>
              </a:spcAft>
              <a:buNone/>
            </a:pPr>
            <a:r>
              <a:rPr lang="en"/>
              <a:t>Research on attitudes created by acquisition of multiple languages </a:t>
            </a:r>
          </a:p>
          <a:p>
            <a:pPr lvl="0" rtl="0">
              <a:spcBef>
                <a:spcPts val="0"/>
              </a:spcBef>
              <a:spcAft>
                <a:spcPts val="1600"/>
              </a:spcAft>
              <a:buNone/>
            </a:pPr>
            <a:r>
              <a:rPr lang="en"/>
              <a:t>D:Reasons for studying abroad - University of Minnesota (Look up Barbara Freed)</a:t>
            </a:r>
          </a:p>
          <a:p>
            <a:pPr lvl="0" rtl="0">
              <a:spcBef>
                <a:spcPts val="0"/>
              </a:spcBef>
              <a:spcAft>
                <a:spcPts val="1600"/>
              </a:spcAft>
              <a:buNone/>
            </a:pPr>
            <a:r>
              <a:rPr lang="en"/>
              <a:t>H. Types of Motivation</a:t>
            </a:r>
          </a:p>
          <a:p>
            <a:pPr lvl="0" rtl="0">
              <a:spcBef>
                <a:spcPts val="0"/>
              </a:spcBef>
              <a:spcAft>
                <a:spcPts val="1600"/>
              </a:spcAft>
              <a:buNone/>
            </a:pPr>
            <a:r>
              <a:rPr lang="en"/>
              <a:t>D. Categories of Anxiety</a:t>
            </a:r>
          </a:p>
          <a:p>
            <a:pPr lvl="0" rtl="0">
              <a:lnSpc>
                <a:spcPct val="115000"/>
              </a:lnSpc>
              <a:spcBef>
                <a:spcPts val="0"/>
              </a:spcBef>
              <a:spcAft>
                <a:spcPts val="1600"/>
              </a:spcAft>
              <a:buNone/>
            </a:pPr>
            <a:endParaRPr/>
          </a:p>
          <a:p>
            <a:pPr lvl="0" rtl="0">
              <a:lnSpc>
                <a:spcPct val="115000"/>
              </a:lnSpc>
              <a:spcBef>
                <a:spcPts val="0"/>
              </a:spcBef>
              <a:spcAft>
                <a:spcPts val="1600"/>
              </a:spcAft>
              <a:buNone/>
            </a:pPr>
            <a:endParaRPr/>
          </a:p>
        </p:txBody>
      </p:sp>
    </p:spTree>
    <p:extLst>
      <p:ext uri="{BB962C8B-B14F-4D97-AF65-F5344CB8AC3E}">
        <p14:creationId xmlns:p14="http://schemas.microsoft.com/office/powerpoint/2010/main" val="1797294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spcAft>
                <a:spcPts val="1600"/>
              </a:spcAft>
              <a:buNone/>
            </a:pPr>
            <a:r>
              <a:rPr lang="en"/>
              <a:t>H.</a:t>
            </a:r>
          </a:p>
          <a:p>
            <a:pPr marL="457200" lvl="0" indent="-228600" rtl="0">
              <a:lnSpc>
                <a:spcPct val="115000"/>
              </a:lnSpc>
              <a:spcBef>
                <a:spcPts val="0"/>
              </a:spcBef>
              <a:spcAft>
                <a:spcPts val="1600"/>
              </a:spcAft>
              <a:buAutoNum type="arabicPeriod"/>
            </a:pPr>
            <a:r>
              <a:rPr lang="en"/>
              <a:t>trends of students/enrollment statistics</a:t>
            </a:r>
          </a:p>
          <a:p>
            <a:pPr marL="914400" lvl="1" indent="-228600" rtl="0">
              <a:lnSpc>
                <a:spcPct val="115000"/>
              </a:lnSpc>
              <a:spcBef>
                <a:spcPts val="0"/>
              </a:spcBef>
              <a:spcAft>
                <a:spcPts val="1600"/>
              </a:spcAft>
              <a:buAutoNum type="alphaLcPeriod"/>
            </a:pPr>
            <a:r>
              <a:rPr lang="en"/>
              <a:t>MLA website</a:t>
            </a:r>
          </a:p>
          <a:p>
            <a:pPr marL="457200" lvl="0" indent="-228600" rtl="0">
              <a:lnSpc>
                <a:spcPct val="115000"/>
              </a:lnSpc>
              <a:spcBef>
                <a:spcPts val="0"/>
              </a:spcBef>
              <a:spcAft>
                <a:spcPts val="1600"/>
              </a:spcAft>
              <a:buAutoNum type="arabicPeriod"/>
            </a:pPr>
            <a:r>
              <a:rPr lang="en"/>
              <a:t>study abroad trends </a:t>
            </a:r>
          </a:p>
          <a:p>
            <a:pPr marL="914400" lvl="1" indent="-228600" rtl="0">
              <a:lnSpc>
                <a:spcPct val="115000"/>
              </a:lnSpc>
              <a:spcBef>
                <a:spcPts val="0"/>
              </a:spcBef>
              <a:spcAft>
                <a:spcPts val="1600"/>
              </a:spcAft>
              <a:buAutoNum type="alphaLcPeriod"/>
            </a:pPr>
            <a:r>
              <a:rPr lang="en"/>
              <a:t>Japan (more focus) -- drop in study abroad -- what Japan is doing about it</a:t>
            </a:r>
          </a:p>
          <a:p>
            <a:pPr marL="914400" lvl="1" indent="-228600" rtl="0">
              <a:lnSpc>
                <a:spcPct val="115000"/>
              </a:lnSpc>
              <a:spcBef>
                <a:spcPts val="0"/>
              </a:spcBef>
              <a:spcAft>
                <a:spcPts val="1600"/>
              </a:spcAft>
              <a:buAutoNum type="alphaLcPeriod"/>
            </a:pPr>
            <a:r>
              <a:rPr lang="en"/>
              <a:t>America</a:t>
            </a:r>
          </a:p>
          <a:p>
            <a:pPr marL="457200" lvl="0" indent="-228600" rtl="0">
              <a:lnSpc>
                <a:spcPct val="115000"/>
              </a:lnSpc>
              <a:spcBef>
                <a:spcPts val="0"/>
              </a:spcBef>
              <a:spcAft>
                <a:spcPts val="1600"/>
              </a:spcAft>
              <a:buAutoNum type="arabicPeriod"/>
            </a:pPr>
            <a:r>
              <a:rPr lang="en"/>
              <a:t>awareness of need for FL education</a:t>
            </a:r>
          </a:p>
          <a:p>
            <a:pPr marL="914400" lvl="1" indent="-228600" rtl="0">
              <a:lnSpc>
                <a:spcPct val="115000"/>
              </a:lnSpc>
              <a:spcBef>
                <a:spcPts val="0"/>
              </a:spcBef>
              <a:spcAft>
                <a:spcPts val="1600"/>
              </a:spcAft>
              <a:buAutoNum type="alphaLcPeriod"/>
            </a:pPr>
            <a:r>
              <a:rPr lang="en"/>
              <a:t>US (more focus) -- not able to make core requirement/why -- why is FL education beneficial</a:t>
            </a:r>
          </a:p>
          <a:p>
            <a:pPr marL="914400" lvl="1" indent="-228600" rtl="0">
              <a:lnSpc>
                <a:spcPct val="115000"/>
              </a:lnSpc>
              <a:spcBef>
                <a:spcPts val="0"/>
              </a:spcBef>
              <a:spcAft>
                <a:spcPts val="1600"/>
              </a:spcAft>
              <a:buAutoNum type="alphaLcPeriod"/>
            </a:pPr>
            <a:r>
              <a:rPr lang="en"/>
              <a:t>Japan -- what they are doing to improve</a:t>
            </a:r>
          </a:p>
          <a:p>
            <a:pPr marL="457200" lvl="0" indent="-228600" rtl="0">
              <a:lnSpc>
                <a:spcPct val="115000"/>
              </a:lnSpc>
              <a:spcBef>
                <a:spcPts val="0"/>
              </a:spcBef>
              <a:spcAft>
                <a:spcPts val="1600"/>
              </a:spcAft>
              <a:buAutoNum type="arabicPeriod"/>
            </a:pPr>
            <a:r>
              <a:rPr lang="en"/>
              <a:t>Student experiences -- not typically positive, why?</a:t>
            </a:r>
          </a:p>
          <a:p>
            <a:pPr marL="914400" lvl="1" indent="-228600" rtl="0">
              <a:lnSpc>
                <a:spcPct val="115000"/>
              </a:lnSpc>
              <a:spcBef>
                <a:spcPts val="0"/>
              </a:spcBef>
              <a:spcAft>
                <a:spcPts val="1600"/>
              </a:spcAft>
              <a:buAutoNum type="alphaLcPeriod"/>
            </a:pPr>
            <a:r>
              <a:rPr lang="en"/>
              <a:t>Japan</a:t>
            </a:r>
          </a:p>
          <a:p>
            <a:pPr marL="914400" lvl="1" indent="-228600" rtl="0">
              <a:lnSpc>
                <a:spcPct val="115000"/>
              </a:lnSpc>
              <a:spcBef>
                <a:spcPts val="0"/>
              </a:spcBef>
              <a:spcAft>
                <a:spcPts val="1600"/>
              </a:spcAft>
              <a:buAutoNum type="alphaLcPeriod"/>
            </a:pPr>
            <a:r>
              <a:rPr lang="en"/>
              <a:t>US</a:t>
            </a:r>
          </a:p>
          <a:p>
            <a:pPr marL="457200" lvl="0" indent="-228600" rtl="0">
              <a:lnSpc>
                <a:spcPct val="115000"/>
              </a:lnSpc>
              <a:spcBef>
                <a:spcPts val="0"/>
              </a:spcBef>
              <a:spcAft>
                <a:spcPts val="1600"/>
              </a:spcAft>
              <a:buAutoNum type="arabicPeriod"/>
            </a:pPr>
            <a:r>
              <a:rPr lang="en"/>
              <a:t>H.Movement towards communicative approach from grammar based approach (kinda talk with history of FL education)</a:t>
            </a:r>
          </a:p>
          <a:p>
            <a:pPr marL="914400" lvl="1" indent="-228600" rtl="0">
              <a:lnSpc>
                <a:spcPct val="115000"/>
              </a:lnSpc>
              <a:spcBef>
                <a:spcPts val="0"/>
              </a:spcBef>
              <a:spcAft>
                <a:spcPts val="1600"/>
              </a:spcAft>
              <a:buAutoNum type="alphaLcPeriod"/>
            </a:pPr>
            <a:r>
              <a:rPr lang="en"/>
              <a:t>Japan</a:t>
            </a:r>
          </a:p>
          <a:p>
            <a:pPr marL="914400" lvl="1" indent="-228600" rtl="0">
              <a:lnSpc>
                <a:spcPct val="115000"/>
              </a:lnSpc>
              <a:spcBef>
                <a:spcPts val="0"/>
              </a:spcBef>
              <a:spcAft>
                <a:spcPts val="1600"/>
              </a:spcAft>
              <a:buAutoNum type="alphaLcPeriod"/>
            </a:pPr>
            <a:r>
              <a:rPr lang="en"/>
              <a:t>US</a:t>
            </a:r>
          </a:p>
          <a:p>
            <a:pPr marL="457200" lvl="0" indent="-228600" rtl="0">
              <a:lnSpc>
                <a:spcPct val="115000"/>
              </a:lnSpc>
              <a:spcBef>
                <a:spcPts val="0"/>
              </a:spcBef>
              <a:spcAft>
                <a:spcPts val="1600"/>
              </a:spcAft>
              <a:buAutoNum type="arabicPeriod"/>
            </a:pPr>
            <a:r>
              <a:rPr lang="en" b="1"/>
              <a:t>D’</a:t>
            </a:r>
            <a:r>
              <a:rPr lang="en"/>
              <a:t>Standards</a:t>
            </a:r>
          </a:p>
          <a:p>
            <a:pPr marL="914400" lvl="1" indent="-228600" rtl="0">
              <a:lnSpc>
                <a:spcPct val="115000"/>
              </a:lnSpc>
              <a:spcBef>
                <a:spcPts val="0"/>
              </a:spcBef>
              <a:spcAft>
                <a:spcPts val="1600"/>
              </a:spcAft>
              <a:buAutoNum type="alphaLcPeriod"/>
            </a:pPr>
            <a:r>
              <a:rPr lang="en"/>
              <a:t>World Language Readiness Standards -- connects to creating global citizens</a:t>
            </a:r>
          </a:p>
          <a:p>
            <a:pPr marL="457200" lvl="0" indent="-228600" rtl="0">
              <a:lnSpc>
                <a:spcPct val="115000"/>
              </a:lnSpc>
              <a:spcBef>
                <a:spcPts val="0"/>
              </a:spcBef>
              <a:spcAft>
                <a:spcPts val="1600"/>
              </a:spcAft>
              <a:buAutoNum type="arabicPeriod"/>
            </a:pPr>
            <a:r>
              <a:rPr lang="en"/>
              <a:t>H. Interculturality</a:t>
            </a:r>
          </a:p>
          <a:p>
            <a:pPr lvl="0" rtl="0">
              <a:lnSpc>
                <a:spcPct val="115000"/>
              </a:lnSpc>
              <a:spcBef>
                <a:spcPts val="0"/>
              </a:spcBef>
              <a:spcAft>
                <a:spcPts val="1600"/>
              </a:spcAft>
              <a:buNone/>
            </a:pPr>
            <a:endParaRPr/>
          </a:p>
          <a:p>
            <a:pPr lvl="0" rtl="0">
              <a:spcBef>
                <a:spcPts val="0"/>
              </a:spcBef>
              <a:spcAft>
                <a:spcPts val="1600"/>
              </a:spcAft>
              <a:buNone/>
            </a:pPr>
            <a:r>
              <a:rPr lang="en"/>
              <a:t>Research on attitudes created by acquisition of multiple languages </a:t>
            </a:r>
          </a:p>
          <a:p>
            <a:pPr lvl="0" rtl="0">
              <a:spcBef>
                <a:spcPts val="0"/>
              </a:spcBef>
              <a:spcAft>
                <a:spcPts val="1600"/>
              </a:spcAft>
              <a:buNone/>
            </a:pPr>
            <a:r>
              <a:rPr lang="en"/>
              <a:t>D:Reasons for studying abroad - University of Minnesota (Look up Barbara Freed)</a:t>
            </a:r>
          </a:p>
          <a:p>
            <a:pPr lvl="0" rtl="0">
              <a:spcBef>
                <a:spcPts val="0"/>
              </a:spcBef>
              <a:spcAft>
                <a:spcPts val="1600"/>
              </a:spcAft>
              <a:buNone/>
            </a:pPr>
            <a:r>
              <a:rPr lang="en"/>
              <a:t>H. Types of Motivation</a:t>
            </a:r>
          </a:p>
          <a:p>
            <a:pPr lvl="0" rtl="0">
              <a:spcBef>
                <a:spcPts val="0"/>
              </a:spcBef>
              <a:spcAft>
                <a:spcPts val="1600"/>
              </a:spcAft>
              <a:buNone/>
            </a:pPr>
            <a:r>
              <a:rPr lang="en"/>
              <a:t>D. Categories of Anxiety</a:t>
            </a:r>
          </a:p>
          <a:p>
            <a:pPr lvl="0" rtl="0">
              <a:lnSpc>
                <a:spcPct val="115000"/>
              </a:lnSpc>
              <a:spcBef>
                <a:spcPts val="0"/>
              </a:spcBef>
              <a:spcAft>
                <a:spcPts val="1600"/>
              </a:spcAft>
              <a:buNone/>
            </a:pPr>
            <a:endParaRPr/>
          </a:p>
          <a:p>
            <a:pPr lvl="0">
              <a:spcBef>
                <a:spcPts val="0"/>
              </a:spcBef>
              <a:buNone/>
            </a:pPr>
            <a:endParaRPr/>
          </a:p>
        </p:txBody>
      </p:sp>
    </p:spTree>
    <p:extLst>
      <p:ext uri="{BB962C8B-B14F-4D97-AF65-F5344CB8AC3E}">
        <p14:creationId xmlns:p14="http://schemas.microsoft.com/office/powerpoint/2010/main" val="1144787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14834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cxnSp>
        <p:nvCxnSpPr>
          <p:cNvPr id="10" name="Shape 10"/>
          <p:cNvCxnSpPr/>
          <p:nvPr/>
        </p:nvCxnSpPr>
        <p:spPr>
          <a:xfrm>
            <a:off x="7007735" y="3176887"/>
            <a:ext cx="562199" cy="0"/>
          </a:xfrm>
          <a:prstGeom prst="straightConnector1">
            <a:avLst/>
          </a:prstGeom>
          <a:noFill/>
          <a:ln w="76200" cap="flat" cmpd="sng">
            <a:solidFill>
              <a:schemeClr val="lt2"/>
            </a:solidFill>
            <a:prstDash val="solid"/>
            <a:round/>
            <a:headEnd type="none" w="med" len="med"/>
            <a:tailEnd type="none" w="med" len="med"/>
          </a:ln>
        </p:spPr>
      </p:cxnSp>
      <p:cxnSp>
        <p:nvCxnSpPr>
          <p:cNvPr id="11" name="Shape 11"/>
          <p:cNvCxnSpPr/>
          <p:nvPr/>
        </p:nvCxnSpPr>
        <p:spPr>
          <a:xfrm>
            <a:off x="1575034" y="3158251"/>
            <a:ext cx="562199" cy="0"/>
          </a:xfrm>
          <a:prstGeom prst="straightConnector1">
            <a:avLst/>
          </a:prstGeom>
          <a:noFill/>
          <a:ln w="76200" cap="flat" cmpd="sng">
            <a:solidFill>
              <a:schemeClr val="lt2"/>
            </a:solidFill>
            <a:prstDash val="solid"/>
            <a:round/>
            <a:headEnd type="none" w="med" len="med"/>
            <a:tailEnd type="none" w="med" len="med"/>
          </a:ln>
        </p:spPr>
      </p:cxnSp>
      <p:grpSp>
        <p:nvGrpSpPr>
          <p:cNvPr id="12" name="Shape 12"/>
          <p:cNvGrpSpPr/>
          <p:nvPr/>
        </p:nvGrpSpPr>
        <p:grpSpPr>
          <a:xfrm>
            <a:off x="1004143" y="1022025"/>
            <a:ext cx="7136667" cy="152400"/>
            <a:chOff x="1346428" y="1011300"/>
            <a:chExt cx="6452100" cy="152400"/>
          </a:xfrm>
        </p:grpSpPr>
        <p:cxnSp>
          <p:nvCxnSpPr>
            <p:cNvPr id="13" name="Shape 13"/>
            <p:cNvCxnSpPr/>
            <p:nvPr/>
          </p:nvCxnSpPr>
          <p:spPr>
            <a:xfrm rot="10800000">
              <a:off x="1346428" y="1011300"/>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4" name="Shape 14"/>
            <p:cNvCxnSpPr/>
            <p:nvPr/>
          </p:nvCxnSpPr>
          <p:spPr>
            <a:xfrm rot="10800000">
              <a:off x="1346428" y="1163700"/>
              <a:ext cx="6452100" cy="0"/>
            </a:xfrm>
            <a:prstGeom prst="straightConnector1">
              <a:avLst/>
            </a:prstGeom>
            <a:noFill/>
            <a:ln w="9525" cap="flat" cmpd="sng">
              <a:solidFill>
                <a:schemeClr val="accent3"/>
              </a:solidFill>
              <a:prstDash val="solid"/>
              <a:round/>
              <a:headEnd type="none" w="med" len="med"/>
              <a:tailEnd type="none" w="med" len="med"/>
            </a:ln>
          </p:spPr>
        </p:cxnSp>
      </p:grpSp>
      <p:grpSp>
        <p:nvGrpSpPr>
          <p:cNvPr id="15" name="Shape 15"/>
          <p:cNvGrpSpPr/>
          <p:nvPr/>
        </p:nvGrpSpPr>
        <p:grpSpPr>
          <a:xfrm>
            <a:off x="1004150" y="3969100"/>
            <a:ext cx="7136667" cy="152400"/>
            <a:chOff x="1346435" y="3969087"/>
            <a:chExt cx="6452100" cy="152400"/>
          </a:xfrm>
        </p:grpSpPr>
        <p:cxnSp>
          <p:nvCxnSpPr>
            <p:cNvPr id="16" name="Shape 16"/>
            <p:cNvCxnSpPr/>
            <p:nvPr/>
          </p:nvCxnSpPr>
          <p:spPr>
            <a:xfrm>
              <a:off x="1346435" y="4121487"/>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7" name="Shape 17"/>
            <p:cNvCxnSpPr/>
            <p:nvPr/>
          </p:nvCxnSpPr>
          <p:spPr>
            <a:xfrm>
              <a:off x="1346435" y="3969087"/>
              <a:ext cx="6452100" cy="0"/>
            </a:xfrm>
            <a:prstGeom prst="straightConnector1">
              <a:avLst/>
            </a:prstGeom>
            <a:noFill/>
            <a:ln w="9525" cap="flat" cmpd="sng">
              <a:solidFill>
                <a:schemeClr val="accent3"/>
              </a:solidFill>
              <a:prstDash val="solid"/>
              <a:round/>
              <a:headEnd type="none" w="med" len="med"/>
              <a:tailEnd type="none" w="med" len="med"/>
            </a:ln>
          </p:spPr>
        </p:cxnSp>
      </p:grpSp>
      <p:sp>
        <p:nvSpPr>
          <p:cNvPr id="18" name="Shape 18"/>
          <p:cNvSpPr txBox="1">
            <a:spLocks noGrp="1"/>
          </p:cNvSpPr>
          <p:nvPr>
            <p:ph type="ctrTitle"/>
          </p:nvPr>
        </p:nvSpPr>
        <p:spPr>
          <a:xfrm>
            <a:off x="1004150" y="1751764"/>
            <a:ext cx="7136700" cy="1022399"/>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19" name="Shape 19"/>
          <p:cNvSpPr txBox="1">
            <a:spLocks noGrp="1"/>
          </p:cNvSpPr>
          <p:nvPr>
            <p:ph type="subTitle" idx="1"/>
          </p:nvPr>
        </p:nvSpPr>
        <p:spPr>
          <a:xfrm>
            <a:off x="2137225" y="2850039"/>
            <a:ext cx="4870499"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a:endParaRPr/>
          </a:p>
        </p:txBody>
      </p:sp>
      <p:sp>
        <p:nvSpPr>
          <p:cNvPr id="20" name="Shape 2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5"/>
        <p:cNvGrpSpPr/>
        <p:nvPr/>
      </p:nvGrpSpPr>
      <p:grpSpPr>
        <a:xfrm>
          <a:off x="0" y="0"/>
          <a:ext cx="0" cy="0"/>
          <a:chOff x="0" y="0"/>
          <a:chExt cx="0" cy="0"/>
        </a:xfrm>
      </p:grpSpPr>
      <p:sp>
        <p:nvSpPr>
          <p:cNvPr id="56" name="Shape 56"/>
          <p:cNvSpPr/>
          <p:nvPr/>
        </p:nvSpPr>
        <p:spPr>
          <a:xfrm>
            <a:off x="-75"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7" name="Shape 57"/>
          <p:cNvSpPr txBox="1">
            <a:spLocks noGrp="1"/>
          </p:cNvSpPr>
          <p:nvPr>
            <p:ph type="title"/>
          </p:nvPr>
        </p:nvSpPr>
        <p:spPr>
          <a:xfrm>
            <a:off x="311700" y="1304850"/>
            <a:ext cx="8520599" cy="1538399"/>
          </a:xfrm>
          <a:prstGeom prst="rect">
            <a:avLst/>
          </a:prstGeom>
        </p:spPr>
        <p:txBody>
          <a:bodyPr lIns="91425" tIns="91425" rIns="91425" bIns="91425" anchor="ctr" anchorCtr="0"/>
          <a:lstStyle>
            <a:lvl1pPr lvl="0" algn="ctr">
              <a:spcBef>
                <a:spcPts val="0"/>
              </a:spcBef>
              <a:buClr>
                <a:schemeClr val="accent3"/>
              </a:buClr>
              <a:buSzPct val="100000"/>
              <a:defRPr sz="13000">
                <a:solidFill>
                  <a:schemeClr val="accent3"/>
                </a:solidFill>
              </a:defRPr>
            </a:lvl1pPr>
            <a:lvl2pPr lvl="1" algn="ctr">
              <a:spcBef>
                <a:spcPts val="0"/>
              </a:spcBef>
              <a:buClr>
                <a:schemeClr val="accent3"/>
              </a:buClr>
              <a:buSzPct val="100000"/>
              <a:defRPr sz="13000">
                <a:solidFill>
                  <a:schemeClr val="accent3"/>
                </a:solidFill>
              </a:defRPr>
            </a:lvl2pPr>
            <a:lvl3pPr lvl="2" algn="ctr">
              <a:spcBef>
                <a:spcPts val="0"/>
              </a:spcBef>
              <a:buClr>
                <a:schemeClr val="accent3"/>
              </a:buClr>
              <a:buSzPct val="100000"/>
              <a:defRPr sz="13000">
                <a:solidFill>
                  <a:schemeClr val="accent3"/>
                </a:solidFill>
              </a:defRPr>
            </a:lvl3pPr>
            <a:lvl4pPr lvl="3" algn="ctr">
              <a:spcBef>
                <a:spcPts val="0"/>
              </a:spcBef>
              <a:buClr>
                <a:schemeClr val="accent3"/>
              </a:buClr>
              <a:buSzPct val="100000"/>
              <a:defRPr sz="13000">
                <a:solidFill>
                  <a:schemeClr val="accent3"/>
                </a:solidFill>
              </a:defRPr>
            </a:lvl4pPr>
            <a:lvl5pPr lvl="4" algn="ctr">
              <a:spcBef>
                <a:spcPts val="0"/>
              </a:spcBef>
              <a:buClr>
                <a:schemeClr val="accent3"/>
              </a:buClr>
              <a:buSzPct val="100000"/>
              <a:defRPr sz="13000">
                <a:solidFill>
                  <a:schemeClr val="accent3"/>
                </a:solidFill>
              </a:defRPr>
            </a:lvl5pPr>
            <a:lvl6pPr lvl="5" algn="ctr">
              <a:spcBef>
                <a:spcPts val="0"/>
              </a:spcBef>
              <a:buClr>
                <a:schemeClr val="accent3"/>
              </a:buClr>
              <a:buSzPct val="100000"/>
              <a:defRPr sz="13000">
                <a:solidFill>
                  <a:schemeClr val="accent3"/>
                </a:solidFill>
              </a:defRPr>
            </a:lvl6pPr>
            <a:lvl7pPr lvl="6" algn="ctr">
              <a:spcBef>
                <a:spcPts val="0"/>
              </a:spcBef>
              <a:buClr>
                <a:schemeClr val="accent3"/>
              </a:buClr>
              <a:buSzPct val="100000"/>
              <a:defRPr sz="13000">
                <a:solidFill>
                  <a:schemeClr val="accent3"/>
                </a:solidFill>
              </a:defRPr>
            </a:lvl7pPr>
            <a:lvl8pPr lvl="7" algn="ctr">
              <a:spcBef>
                <a:spcPts val="0"/>
              </a:spcBef>
              <a:buClr>
                <a:schemeClr val="accent3"/>
              </a:buClr>
              <a:buSzPct val="100000"/>
              <a:defRPr sz="13000">
                <a:solidFill>
                  <a:schemeClr val="accent3"/>
                </a:solidFill>
              </a:defRPr>
            </a:lvl8pPr>
            <a:lvl9pPr lvl="8" algn="ctr">
              <a:spcBef>
                <a:spcPts val="0"/>
              </a:spcBef>
              <a:buClr>
                <a:schemeClr val="accent3"/>
              </a:buClr>
              <a:buSzPct val="100000"/>
              <a:defRPr sz="13000">
                <a:solidFill>
                  <a:schemeClr val="accent3"/>
                </a:solidFill>
              </a:defRPr>
            </a:lvl9pPr>
          </a:lstStyle>
          <a:p>
            <a:endParaRPr/>
          </a:p>
        </p:txBody>
      </p:sp>
      <p:sp>
        <p:nvSpPr>
          <p:cNvPr id="58" name="Shape 58"/>
          <p:cNvSpPr txBox="1">
            <a:spLocks noGrp="1"/>
          </p:cNvSpPr>
          <p:nvPr>
            <p:ph type="body" idx="1"/>
          </p:nvPr>
        </p:nvSpPr>
        <p:spPr>
          <a:xfrm>
            <a:off x="311700" y="2995650"/>
            <a:ext cx="8520599" cy="1071599"/>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9" name="Shape 5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21"/>
        <p:cNvGrpSpPr/>
        <p:nvPr/>
      </p:nvGrpSpPr>
      <p:grpSpPr>
        <a:xfrm>
          <a:off x="0" y="0"/>
          <a:ext cx="0" cy="0"/>
          <a:chOff x="0" y="0"/>
          <a:chExt cx="0" cy="0"/>
        </a:xfrm>
      </p:grpSpPr>
      <p:sp>
        <p:nvSpPr>
          <p:cNvPr id="22" name="Shape 22"/>
          <p:cNvSpPr/>
          <p:nvPr/>
        </p:nvSpPr>
        <p:spPr>
          <a:xfrm>
            <a:off x="-50" y="2571900"/>
            <a:ext cx="9144000" cy="25716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3" name="Shape 23"/>
          <p:cNvSpPr txBox="1">
            <a:spLocks noGrp="1"/>
          </p:cNvSpPr>
          <p:nvPr>
            <p:ph type="title"/>
          </p:nvPr>
        </p:nvSpPr>
        <p:spPr>
          <a:xfrm>
            <a:off x="311700" y="814800"/>
            <a:ext cx="8571300" cy="942000"/>
          </a:xfrm>
          <a:prstGeom prst="rect">
            <a:avLst/>
          </a:prstGeom>
        </p:spPr>
        <p:txBody>
          <a:bodyPr lIns="91425" tIns="91425" rIns="91425" bIns="91425" anchor="ctr"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24" name="Shape 2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5"/>
        <p:cNvGrpSpPr/>
        <p:nvPr/>
      </p:nvGrpSpPr>
      <p:grpSpPr>
        <a:xfrm>
          <a:off x="0" y="0"/>
          <a:ext cx="0" cy="0"/>
          <a:chOff x="0" y="0"/>
          <a:chExt cx="0" cy="0"/>
        </a:xfrm>
      </p:grpSpPr>
      <p:sp>
        <p:nvSpPr>
          <p:cNvPr id="26" name="Shape 26"/>
          <p:cNvSpPr/>
          <p:nvPr/>
        </p:nvSpPr>
        <p:spPr>
          <a:xfrm>
            <a:off x="-75" y="5045700"/>
            <a:ext cx="9144000" cy="978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7" name="Shape 27"/>
          <p:cNvSpPr txBox="1">
            <a:spLocks noGrp="1"/>
          </p:cNvSpPr>
          <p:nvPr>
            <p:ph type="title"/>
          </p:nvPr>
        </p:nvSpPr>
        <p:spPr>
          <a:xfrm>
            <a:off x="311700" y="445025"/>
            <a:ext cx="8520599" cy="7073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11700" y="1266325"/>
            <a:ext cx="8520599" cy="330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445025"/>
            <a:ext cx="8520599" cy="7073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body" idx="1"/>
          </p:nvPr>
        </p:nvSpPr>
        <p:spPr>
          <a:xfrm>
            <a:off x="311700" y="1266175"/>
            <a:ext cx="3999899"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3" name="Shape 33"/>
          <p:cNvSpPr txBox="1">
            <a:spLocks noGrp="1"/>
          </p:cNvSpPr>
          <p:nvPr>
            <p:ph type="body" idx="2"/>
          </p:nvPr>
        </p:nvSpPr>
        <p:spPr>
          <a:xfrm>
            <a:off x="4832400" y="1266175"/>
            <a:ext cx="3999899"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311700" y="445025"/>
            <a:ext cx="8520599" cy="7073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0" name="Shape 40"/>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6"/>
        </a:solidFill>
        <a:effectLst/>
      </p:bgPr>
    </p:bg>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526350"/>
            <a:ext cx="5613599" cy="4090800"/>
          </a:xfrm>
          <a:prstGeom prst="rect">
            <a:avLst/>
          </a:prstGeom>
        </p:spPr>
        <p:txBody>
          <a:bodyPr lIns="91425" tIns="91425" rIns="91425" bIns="91425" anchor="ctr" anchorCtr="0"/>
          <a:lstStyle>
            <a:lvl1pPr lvl="0">
              <a:spcBef>
                <a:spcPts val="0"/>
              </a:spcBef>
              <a:buClr>
                <a:schemeClr val="dk2"/>
              </a:buClr>
              <a:buSzPct val="100000"/>
              <a:defRPr sz="5400" b="0">
                <a:solidFill>
                  <a:schemeClr val="dk2"/>
                </a:solidFill>
              </a:defRPr>
            </a:lvl1pPr>
            <a:lvl2pPr lvl="1">
              <a:spcBef>
                <a:spcPts val="0"/>
              </a:spcBef>
              <a:buClr>
                <a:schemeClr val="dk2"/>
              </a:buClr>
              <a:buSzPct val="100000"/>
              <a:defRPr sz="5400" b="0">
                <a:solidFill>
                  <a:schemeClr val="dk2"/>
                </a:solidFill>
              </a:defRPr>
            </a:lvl2pPr>
            <a:lvl3pPr lvl="2">
              <a:spcBef>
                <a:spcPts val="0"/>
              </a:spcBef>
              <a:buClr>
                <a:schemeClr val="dk2"/>
              </a:buClr>
              <a:buSzPct val="100000"/>
              <a:defRPr sz="5400" b="0">
                <a:solidFill>
                  <a:schemeClr val="dk2"/>
                </a:solidFill>
              </a:defRPr>
            </a:lvl3pPr>
            <a:lvl4pPr lvl="3">
              <a:spcBef>
                <a:spcPts val="0"/>
              </a:spcBef>
              <a:buClr>
                <a:schemeClr val="dk2"/>
              </a:buClr>
              <a:buSzPct val="100000"/>
              <a:defRPr sz="5400" b="0">
                <a:solidFill>
                  <a:schemeClr val="dk2"/>
                </a:solidFill>
              </a:defRPr>
            </a:lvl4pPr>
            <a:lvl5pPr lvl="4">
              <a:spcBef>
                <a:spcPts val="0"/>
              </a:spcBef>
              <a:buClr>
                <a:schemeClr val="dk2"/>
              </a:buClr>
              <a:buSzPct val="100000"/>
              <a:defRPr sz="5400" b="0">
                <a:solidFill>
                  <a:schemeClr val="dk2"/>
                </a:solidFill>
              </a:defRPr>
            </a:lvl5pPr>
            <a:lvl6pPr lvl="5">
              <a:spcBef>
                <a:spcPts val="0"/>
              </a:spcBef>
              <a:buClr>
                <a:schemeClr val="dk2"/>
              </a:buClr>
              <a:buSzPct val="100000"/>
              <a:defRPr sz="5400" b="0">
                <a:solidFill>
                  <a:schemeClr val="dk2"/>
                </a:solidFill>
              </a:defRPr>
            </a:lvl6pPr>
            <a:lvl7pPr lvl="6">
              <a:spcBef>
                <a:spcPts val="0"/>
              </a:spcBef>
              <a:buClr>
                <a:schemeClr val="dk2"/>
              </a:buClr>
              <a:buSzPct val="100000"/>
              <a:defRPr sz="5400" b="0">
                <a:solidFill>
                  <a:schemeClr val="dk2"/>
                </a:solidFill>
              </a:defRPr>
            </a:lvl7pPr>
            <a:lvl8pPr lvl="7">
              <a:spcBef>
                <a:spcPts val="0"/>
              </a:spcBef>
              <a:buClr>
                <a:schemeClr val="dk2"/>
              </a:buClr>
              <a:buSzPct val="100000"/>
              <a:defRPr sz="5400" b="0">
                <a:solidFill>
                  <a:schemeClr val="dk2"/>
                </a:solidFill>
              </a:defRPr>
            </a:lvl8pPr>
            <a:lvl9pPr lvl="8">
              <a:spcBef>
                <a:spcPts val="0"/>
              </a:spcBef>
              <a:buClr>
                <a:schemeClr val="dk2"/>
              </a:buClr>
              <a:buSzPct val="100000"/>
              <a:defRPr sz="5400" b="0">
                <a:solidFill>
                  <a:schemeClr val="dk2"/>
                </a:solidFill>
              </a:defRPr>
            </a:lvl9pPr>
          </a:lstStyle>
          <a:p>
            <a:endParaRPr/>
          </a:p>
        </p:txBody>
      </p:sp>
      <p:sp>
        <p:nvSpPr>
          <p:cNvPr id="44" name="Shape 4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a:off x="4572000" y="0"/>
            <a:ext cx="4572000" cy="5143499"/>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cxnSp>
        <p:nvCxnSpPr>
          <p:cNvPr id="47" name="Shape 47"/>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8" name="Shape 48"/>
          <p:cNvSpPr txBox="1">
            <a:spLocks noGrp="1"/>
          </p:cNvSpPr>
          <p:nvPr>
            <p:ph type="title"/>
          </p:nvPr>
        </p:nvSpPr>
        <p:spPr>
          <a:xfrm>
            <a:off x="265500" y="1039675"/>
            <a:ext cx="4045199" cy="16758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9" name="Shape 49"/>
          <p:cNvSpPr txBox="1">
            <a:spLocks noGrp="1"/>
          </p:cNvSpPr>
          <p:nvPr>
            <p:ph type="subTitle" idx="1"/>
          </p:nvPr>
        </p:nvSpPr>
        <p:spPr>
          <a:xfrm>
            <a:off x="265500" y="2726875"/>
            <a:ext cx="4045199"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0" name="Shape 50"/>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311700" y="4230725"/>
            <a:ext cx="5998800" cy="598799"/>
          </a:xfrm>
          <a:prstGeom prst="rect">
            <a:avLst/>
          </a:prstGeom>
        </p:spPr>
        <p:txBody>
          <a:bodyPr lIns="91425" tIns="91425" rIns="91425" bIns="91425" anchor="ctr" anchorCtr="0"/>
          <a:lstStyle>
            <a:lvl1pPr lvl="0">
              <a:lnSpc>
                <a:spcPct val="100000"/>
              </a:lnSpc>
              <a:spcBef>
                <a:spcPts val="0"/>
              </a:spcBef>
              <a:spcAft>
                <a:spcPts val="0"/>
              </a:spcAft>
              <a:buSzPct val="100000"/>
              <a:buFont typeface="PT Sans Narrow"/>
              <a:buNone/>
              <a:defRPr sz="2400">
                <a:latin typeface="PT Sans Narrow"/>
                <a:ea typeface="PT Sans Narrow"/>
                <a:cs typeface="PT Sans Narrow"/>
                <a:sym typeface="PT Sans Narrow"/>
              </a:defRPr>
            </a:lvl1pPr>
          </a:lstStyle>
          <a:p>
            <a:endParaRPr/>
          </a:p>
        </p:txBody>
      </p:sp>
      <p:sp>
        <p:nvSpPr>
          <p:cNvPr id="54" name="Shape 5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707399"/>
          </a:xfrm>
          <a:prstGeom prst="rect">
            <a:avLst/>
          </a:prstGeom>
          <a:noFill/>
          <a:ln>
            <a:noFill/>
          </a:ln>
        </p:spPr>
        <p:txBody>
          <a:bodyPr lIns="91425" tIns="91425" rIns="91425" bIns="91425" anchor="t" anchorCtr="0"/>
          <a:lstStyle>
            <a:lvl1pPr lvl="0">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1pPr>
            <a:lvl2pPr lvl="1">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2pPr>
            <a:lvl3pPr lvl="2">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3pPr>
            <a:lvl4pPr lvl="3">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4pPr>
            <a:lvl5pPr lvl="4">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5pPr>
            <a:lvl6pPr lvl="5">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6pPr>
            <a:lvl7pPr lvl="6">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7pPr>
            <a:lvl8pPr lvl="7">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8pPr>
            <a:lvl9pPr lvl="8">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Shape 7"/>
          <p:cNvSpPr txBox="1">
            <a:spLocks noGrp="1"/>
          </p:cNvSpPr>
          <p:nvPr>
            <p:ph type="body" idx="1"/>
          </p:nvPr>
        </p:nvSpPr>
        <p:spPr>
          <a:xfrm>
            <a:off x="311700" y="1266325"/>
            <a:ext cx="8520599" cy="33027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Open Sans"/>
              <a:defRPr sz="1800">
                <a:solidFill>
                  <a:schemeClr val="dk2"/>
                </a:solidFill>
                <a:latin typeface="Open Sans"/>
                <a:ea typeface="Open Sans"/>
                <a:cs typeface="Open Sans"/>
                <a:sym typeface="Open Sans"/>
              </a:defRPr>
            </a:lvl1pPr>
            <a:lvl2pPr lvl="1">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2pPr>
            <a:lvl3pPr lvl="2">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3pPr>
            <a:lvl4pPr lvl="3">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4pPr>
            <a:lvl5pPr lvl="4">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5pPr>
            <a:lvl6pPr lvl="5">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6pPr>
            <a:lvl7pPr lvl="6">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7pPr>
            <a:lvl8pPr lvl="7">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8pPr>
            <a:lvl9pPr lvl="8">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Open Sans"/>
                <a:ea typeface="Open Sans"/>
                <a:cs typeface="Open Sans"/>
                <a:sym typeface="Open Sans"/>
              </a:rPr>
              <a:t>‹#›</a:t>
            </a:fld>
            <a:endParaRPr lang="en" sz="1000">
              <a:solidFill>
                <a:schemeClr val="dk2"/>
              </a:solidFill>
              <a:latin typeface="Open Sans"/>
              <a:ea typeface="Open Sans"/>
              <a:cs typeface="Open Sans"/>
              <a:sym typeface="Open San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s://docs.google.com/a/csumb.edu/forms/d/1a1LtE1pv4IPxITkDmGuNJ13mpu9dO3A79WCgfnFh4iw/edit?usp=sharing"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www.ebrary.com"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 Id="rId5" Type="http://schemas.openxmlformats.org/officeDocument/2006/relationships/hyperlink" Target="http://kiui.jp/pc/kiyou/kiyou-no25/honbun/11.pdf" TargetMode="External"/><Relationship Id="rId4" Type="http://schemas.openxmlformats.org/officeDocument/2006/relationships/hyperlink" Target="http://www.learnnc.org/lp/editions/linguafolio/6122"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1003650" y="1195434"/>
            <a:ext cx="7136700" cy="1906799"/>
          </a:xfrm>
          <a:prstGeom prst="rect">
            <a:avLst/>
          </a:prstGeom>
        </p:spPr>
        <p:txBody>
          <a:bodyPr lIns="91425" tIns="91425" rIns="91425" bIns="91425" anchor="b" anchorCtr="0">
            <a:noAutofit/>
          </a:bodyPr>
          <a:lstStyle/>
          <a:p>
            <a:pPr lvl="0" rtl="0">
              <a:lnSpc>
                <a:spcPct val="100000"/>
              </a:lnSpc>
              <a:spcBef>
                <a:spcPts val="0"/>
              </a:spcBef>
              <a:buNone/>
            </a:pPr>
            <a:r>
              <a:rPr lang="en" sz="3400"/>
              <a:t>The Connection Between Interculturality and Foreign Language Education</a:t>
            </a:r>
          </a:p>
          <a:p>
            <a:pPr lvl="0" rtl="0">
              <a:lnSpc>
                <a:spcPct val="138000"/>
              </a:lnSpc>
              <a:spcBef>
                <a:spcPts val="0"/>
              </a:spcBef>
              <a:buNone/>
            </a:pPr>
            <a:r>
              <a:rPr lang="en" sz="2800"/>
              <a:t>A Comparison Between Japan and the United States</a:t>
            </a:r>
          </a:p>
        </p:txBody>
      </p:sp>
      <p:sp>
        <p:nvSpPr>
          <p:cNvPr id="67" name="Shape 67"/>
          <p:cNvSpPr txBox="1">
            <a:spLocks noGrp="1"/>
          </p:cNvSpPr>
          <p:nvPr>
            <p:ph type="subTitle" idx="1"/>
          </p:nvPr>
        </p:nvSpPr>
        <p:spPr>
          <a:xfrm>
            <a:off x="2136750" y="2937764"/>
            <a:ext cx="4870499" cy="792600"/>
          </a:xfrm>
          <a:prstGeom prst="rect">
            <a:avLst/>
          </a:prstGeom>
        </p:spPr>
        <p:txBody>
          <a:bodyPr lIns="91425" tIns="91425" rIns="91425" bIns="91425" anchor="t" anchorCtr="0">
            <a:noAutofit/>
          </a:bodyPr>
          <a:lstStyle/>
          <a:p>
            <a:pPr lvl="0">
              <a:spcBef>
                <a:spcPts val="0"/>
              </a:spcBef>
              <a:buNone/>
            </a:pPr>
            <a:r>
              <a:rPr lang="en" sz="1800"/>
              <a:t>By Hatty Gardner and D’Andre Thompson</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a:spcBef>
                <a:spcPts val="0"/>
              </a:spcBef>
              <a:buNone/>
            </a:pPr>
            <a:r>
              <a:rPr lang="en"/>
              <a:t>*Study Abroad Trends</a:t>
            </a:r>
          </a:p>
        </p:txBody>
      </p:sp>
      <p:sp>
        <p:nvSpPr>
          <p:cNvPr id="123" name="Shape 123"/>
          <p:cNvSpPr txBox="1">
            <a:spLocks noGrp="1"/>
          </p:cNvSpPr>
          <p:nvPr>
            <p:ph type="body" idx="1"/>
          </p:nvPr>
        </p:nvSpPr>
        <p:spPr>
          <a:xfrm>
            <a:off x="311700" y="1266325"/>
            <a:ext cx="8520599" cy="3302700"/>
          </a:xfrm>
          <a:prstGeom prst="rect">
            <a:avLst/>
          </a:prstGeom>
        </p:spPr>
        <p:txBody>
          <a:bodyPr lIns="91425" tIns="91425" rIns="91425" bIns="91425" anchor="t" anchorCtr="0">
            <a:noAutofit/>
          </a:bodyPr>
          <a:lstStyle/>
          <a:p>
            <a:pPr lvl="0">
              <a:spcBef>
                <a:spcPts val="0"/>
              </a:spcBef>
              <a:buNone/>
            </a:pPr>
            <a:r>
              <a:rPr lang="en"/>
              <a:t>Drop in study abroad interest in Japan. </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10</a:t>
            </a:fld>
            <a:endParaRPr lang="en"/>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a:spcBef>
                <a:spcPts val="0"/>
              </a:spcBef>
              <a:buNone/>
            </a:pPr>
            <a:r>
              <a:rPr lang="en"/>
              <a:t>Foreign Language Education Awareness - U.S.</a:t>
            </a:r>
          </a:p>
        </p:txBody>
      </p:sp>
      <p:sp>
        <p:nvSpPr>
          <p:cNvPr id="129" name="Shape 129"/>
          <p:cNvSpPr txBox="1">
            <a:spLocks noGrp="1"/>
          </p:cNvSpPr>
          <p:nvPr>
            <p:ph type="body" idx="1"/>
          </p:nvPr>
        </p:nvSpPr>
        <p:spPr>
          <a:xfrm>
            <a:off x="311700" y="1266325"/>
            <a:ext cx="8520599" cy="3302700"/>
          </a:xfrm>
          <a:prstGeom prst="rect">
            <a:avLst/>
          </a:prstGeom>
        </p:spPr>
        <p:txBody>
          <a:bodyPr lIns="91425" tIns="91425" rIns="91425" bIns="91425" anchor="t" anchorCtr="0">
            <a:noAutofit/>
          </a:bodyPr>
          <a:lstStyle/>
          <a:p>
            <a:pPr marL="457200" lvl="0" indent="-381000" rtl="0">
              <a:lnSpc>
                <a:spcPct val="100000"/>
              </a:lnSpc>
              <a:spcBef>
                <a:spcPts val="0"/>
              </a:spcBef>
              <a:buSzPct val="100000"/>
              <a:buFont typeface="Arial" panose="020B0604020202020204" pitchFamily="34" charset="0"/>
              <a:buChar char="•"/>
            </a:pPr>
            <a:r>
              <a:rPr lang="en" b="1" dirty="0"/>
              <a:t>The Permissive Period:  </a:t>
            </a:r>
            <a:r>
              <a:rPr lang="en" dirty="0"/>
              <a:t>1700s-1880s</a:t>
            </a:r>
          </a:p>
          <a:p>
            <a:pPr marL="914400" lvl="1" indent="-342900" rtl="0">
              <a:lnSpc>
                <a:spcPct val="100000"/>
              </a:lnSpc>
              <a:spcBef>
                <a:spcPts val="0"/>
              </a:spcBef>
              <a:buSzPct val="100000"/>
              <a:buFont typeface="Arial" panose="020B0604020202020204" pitchFamily="34" charset="0"/>
              <a:buChar char="•"/>
            </a:pPr>
            <a:r>
              <a:rPr lang="en" sz="1800" dirty="0"/>
              <a:t>tolerance; benign neglect</a:t>
            </a:r>
          </a:p>
          <a:p>
            <a:pPr marL="457200" lvl="0" indent="-381000" rtl="0">
              <a:lnSpc>
                <a:spcPct val="100000"/>
              </a:lnSpc>
              <a:spcBef>
                <a:spcPts val="0"/>
              </a:spcBef>
              <a:buSzPct val="100000"/>
              <a:buFont typeface="Arial" panose="020B0604020202020204" pitchFamily="34" charset="0"/>
              <a:buChar char="•"/>
            </a:pPr>
            <a:r>
              <a:rPr lang="en" b="1" dirty="0"/>
              <a:t>The Restrictive Period:  </a:t>
            </a:r>
            <a:r>
              <a:rPr lang="en" dirty="0"/>
              <a:t>1880s-1960s</a:t>
            </a:r>
          </a:p>
          <a:p>
            <a:pPr marL="914400" lvl="1" indent="-342900" rtl="0">
              <a:lnSpc>
                <a:spcPct val="100000"/>
              </a:lnSpc>
              <a:spcBef>
                <a:spcPts val="0"/>
              </a:spcBef>
              <a:buSzPct val="100000"/>
              <a:buFont typeface="Arial" panose="020B0604020202020204" pitchFamily="34" charset="0"/>
              <a:buChar char="•"/>
            </a:pPr>
            <a:r>
              <a:rPr lang="en" sz="1800" dirty="0"/>
              <a:t>Various repressive policies put in place </a:t>
            </a:r>
          </a:p>
          <a:p>
            <a:pPr marL="457200" lvl="0" indent="-381000" rtl="0">
              <a:lnSpc>
                <a:spcPct val="100000"/>
              </a:lnSpc>
              <a:spcBef>
                <a:spcPts val="0"/>
              </a:spcBef>
              <a:buSzPct val="100000"/>
              <a:buFont typeface="Arial" panose="020B0604020202020204" pitchFamily="34" charset="0"/>
              <a:buChar char="•"/>
            </a:pPr>
            <a:r>
              <a:rPr lang="en" b="1" dirty="0"/>
              <a:t>The Opportunist Period:  </a:t>
            </a:r>
            <a:r>
              <a:rPr lang="en" dirty="0"/>
              <a:t>1960s-1980s</a:t>
            </a:r>
          </a:p>
          <a:p>
            <a:pPr marL="914400" lvl="1" indent="-342900" rtl="0">
              <a:lnSpc>
                <a:spcPct val="100000"/>
              </a:lnSpc>
              <a:spcBef>
                <a:spcPts val="0"/>
              </a:spcBef>
              <a:buSzPct val="100000"/>
              <a:buFont typeface="Arial" panose="020B0604020202020204" pitchFamily="34" charset="0"/>
              <a:buChar char="•"/>
            </a:pPr>
            <a:r>
              <a:rPr lang="en" sz="1800" dirty="0"/>
              <a:t>Civil Rights movement; changes in immigration laws</a:t>
            </a:r>
          </a:p>
          <a:p>
            <a:pPr marL="457200" lvl="0" indent="-381000" rtl="0">
              <a:lnSpc>
                <a:spcPct val="100000"/>
              </a:lnSpc>
              <a:spcBef>
                <a:spcPts val="0"/>
              </a:spcBef>
              <a:buSzPct val="100000"/>
              <a:buFont typeface="Arial" panose="020B0604020202020204" pitchFamily="34" charset="0"/>
              <a:buChar char="•"/>
            </a:pPr>
            <a:r>
              <a:rPr lang="en" b="1" dirty="0"/>
              <a:t>The Dismissive Period:  </a:t>
            </a:r>
            <a:r>
              <a:rPr lang="en" dirty="0"/>
              <a:t>1980s-Present</a:t>
            </a:r>
          </a:p>
          <a:p>
            <a:pPr marL="914400" lvl="1" indent="-342900">
              <a:lnSpc>
                <a:spcPct val="100000"/>
              </a:lnSpc>
              <a:spcBef>
                <a:spcPts val="0"/>
              </a:spcBef>
              <a:buSzPct val="100000"/>
              <a:buFont typeface="Arial" panose="020B0604020202020204" pitchFamily="34" charset="0"/>
              <a:buChar char="•"/>
            </a:pPr>
            <a:r>
              <a:rPr lang="en" sz="1800" dirty="0"/>
              <a:t>Resistance to bilingual education begins with Reagan administration</a:t>
            </a:r>
          </a:p>
        </p:txBody>
      </p:sp>
      <p:sp>
        <p:nvSpPr>
          <p:cNvPr id="130" name="Shape 130"/>
          <p:cNvSpPr txBox="1"/>
          <p:nvPr/>
        </p:nvSpPr>
        <p:spPr>
          <a:xfrm>
            <a:off x="7551877" y="4349725"/>
            <a:ext cx="1447499" cy="438600"/>
          </a:xfrm>
          <a:prstGeom prst="rect">
            <a:avLst/>
          </a:prstGeom>
          <a:noFill/>
          <a:ln>
            <a:noFill/>
          </a:ln>
        </p:spPr>
        <p:txBody>
          <a:bodyPr lIns="91425" tIns="91425" rIns="91425" bIns="91425" anchor="t" anchorCtr="0">
            <a:noAutofit/>
          </a:bodyPr>
          <a:lstStyle/>
          <a:p>
            <a:pPr lvl="0">
              <a:spcBef>
                <a:spcPts val="0"/>
              </a:spcBef>
              <a:buNone/>
            </a:pPr>
            <a:r>
              <a:rPr lang="en" dirty="0"/>
              <a:t>(Ovando, 2003)</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11</a:t>
            </a:fld>
            <a:endParaRPr lang="en"/>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a:spcBef>
                <a:spcPts val="0"/>
              </a:spcBef>
              <a:buNone/>
            </a:pPr>
            <a:r>
              <a:rPr lang="en"/>
              <a:t>*Foreign Language Education Awareness</a:t>
            </a:r>
          </a:p>
        </p:txBody>
      </p:sp>
      <p:sp>
        <p:nvSpPr>
          <p:cNvPr id="136" name="Shape 136"/>
          <p:cNvSpPr txBox="1">
            <a:spLocks noGrp="1"/>
          </p:cNvSpPr>
          <p:nvPr>
            <p:ph type="body" idx="1"/>
          </p:nvPr>
        </p:nvSpPr>
        <p:spPr>
          <a:xfrm>
            <a:off x="311700" y="1266325"/>
            <a:ext cx="8520599" cy="3302700"/>
          </a:xfrm>
          <a:prstGeom prst="rect">
            <a:avLst/>
          </a:prstGeom>
        </p:spPr>
        <p:txBody>
          <a:bodyPr lIns="91425" tIns="91425" rIns="91425" bIns="91425" anchor="t" anchorCtr="0">
            <a:noAutofit/>
          </a:bodyPr>
          <a:lstStyle/>
          <a:p>
            <a:pPr lvl="0">
              <a:spcBef>
                <a:spcPts val="0"/>
              </a:spcBef>
              <a:buNone/>
            </a:pPr>
            <a:r>
              <a:rPr lang="en"/>
              <a:t>U.S. - aware of need for foreign language education - why it’s not happening</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12</a:t>
            </a:fld>
            <a:endParaRPr lang="en"/>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a:spcBef>
                <a:spcPts val="0"/>
              </a:spcBef>
              <a:buNone/>
            </a:pPr>
            <a:r>
              <a:rPr lang="en"/>
              <a:t>Student Experiences</a:t>
            </a:r>
          </a:p>
        </p:txBody>
      </p:sp>
      <p:sp>
        <p:nvSpPr>
          <p:cNvPr id="142" name="Shape 142"/>
          <p:cNvSpPr txBox="1">
            <a:spLocks noGrp="1"/>
          </p:cNvSpPr>
          <p:nvPr>
            <p:ph type="body" idx="1"/>
          </p:nvPr>
        </p:nvSpPr>
        <p:spPr>
          <a:xfrm>
            <a:off x="311700" y="1266325"/>
            <a:ext cx="8520599" cy="3302700"/>
          </a:xfrm>
          <a:prstGeom prst="rect">
            <a:avLst/>
          </a:prstGeom>
        </p:spPr>
        <p:txBody>
          <a:bodyPr lIns="91425" tIns="91425" rIns="91425" bIns="91425" anchor="t" anchorCtr="0">
            <a:noAutofit/>
          </a:bodyPr>
          <a:lstStyle/>
          <a:p>
            <a:pPr lvl="0">
              <a:spcBef>
                <a:spcPts val="0"/>
              </a:spcBef>
              <a:buNone/>
            </a:pPr>
            <a:r>
              <a:rPr lang="en"/>
              <a:t>Typically not positive. Why?</a:t>
            </a:r>
          </a:p>
        </p:txBody>
      </p:sp>
      <p:sp>
        <p:nvSpPr>
          <p:cNvPr id="2" name="TextBox 1"/>
          <p:cNvSpPr txBox="1"/>
          <p:nvPr/>
        </p:nvSpPr>
        <p:spPr>
          <a:xfrm>
            <a:off x="467068" y="1822222"/>
            <a:ext cx="7953306" cy="2585323"/>
          </a:xfrm>
          <a:prstGeom prst="rect">
            <a:avLst/>
          </a:prstGeom>
          <a:noFill/>
        </p:spPr>
        <p:txBody>
          <a:bodyPr wrap="square" rtlCol="0">
            <a:spAutoFit/>
          </a:bodyPr>
          <a:lstStyle/>
          <a:p>
            <a:pPr marL="285750" indent="-285750">
              <a:buFont typeface="Arial" panose="020B0604020202020204" pitchFamily="34" charset="0"/>
              <a:buChar char="•"/>
            </a:pPr>
            <a:r>
              <a:rPr lang="en-US" sz="1800" dirty="0" smtClean="0"/>
              <a:t>“I felt like I was losing connection with my family, so I decided to further my studies in Spanish.”</a:t>
            </a:r>
          </a:p>
          <a:p>
            <a:pPr marL="285750" indent="-285750">
              <a:buFont typeface="Arial" panose="020B0604020202020204" pitchFamily="34" charset="0"/>
              <a:buChar char="•"/>
            </a:pPr>
            <a:endParaRPr lang="en-US" sz="1800" dirty="0" smtClean="0"/>
          </a:p>
          <a:p>
            <a:pPr marL="285750" indent="-285750">
              <a:buFont typeface="Arial" panose="020B0604020202020204" pitchFamily="34" charset="0"/>
              <a:buChar char="•"/>
            </a:pPr>
            <a:r>
              <a:rPr lang="en-US" sz="1800" dirty="0" smtClean="0"/>
              <a:t>“I took Spanish all four years in High school, but did not like it because I felt as though my teachers did not like teaching.”</a:t>
            </a:r>
          </a:p>
          <a:p>
            <a:pPr marL="285750" indent="-285750">
              <a:buFont typeface="Arial" panose="020B0604020202020204" pitchFamily="34" charset="0"/>
              <a:buChar char="•"/>
            </a:pPr>
            <a:endParaRPr lang="en-US" sz="1800" dirty="0" smtClean="0"/>
          </a:p>
          <a:p>
            <a:pPr marL="285750" indent="-285750">
              <a:buFont typeface="Arial" panose="020B0604020202020204" pitchFamily="34" charset="0"/>
              <a:buChar char="•"/>
            </a:pPr>
            <a:r>
              <a:rPr lang="en-US" sz="1800" dirty="0" smtClean="0"/>
              <a:t>“Because the Spanish language has several different dialects, I experienced problems with people understanding my type of Spanish, so I decided to take Japanese because it was more universal.”</a:t>
            </a:r>
          </a:p>
        </p:txBody>
      </p:sp>
      <p:sp>
        <p:nvSpPr>
          <p:cNvPr id="3" name="Slide Number Placeholder 2"/>
          <p:cNvSpPr>
            <a:spLocks noGrp="1"/>
          </p:cNvSpPr>
          <p:nvPr>
            <p:ph type="sldNum" idx="12"/>
          </p:nvPr>
        </p:nvSpPr>
        <p:spPr/>
        <p:txBody>
          <a:bodyPr/>
          <a:lstStyle/>
          <a:p>
            <a:pPr lvl="0">
              <a:spcBef>
                <a:spcPts val="0"/>
              </a:spcBef>
              <a:buNone/>
            </a:pPr>
            <a:fld id="{00000000-1234-1234-1234-123412341234}" type="slidenum">
              <a:rPr lang="en" smtClean="0"/>
              <a:t>13</a:t>
            </a:fld>
            <a:endParaRPr lang="en"/>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a:spcBef>
                <a:spcPts val="0"/>
              </a:spcBef>
              <a:buNone/>
            </a:pPr>
            <a:r>
              <a:rPr lang="en"/>
              <a:t>Foreign Language Education Environments</a:t>
            </a:r>
          </a:p>
        </p:txBody>
      </p:sp>
      <p:sp>
        <p:nvSpPr>
          <p:cNvPr id="148" name="Shape 148"/>
          <p:cNvSpPr txBox="1">
            <a:spLocks noGrp="1"/>
          </p:cNvSpPr>
          <p:nvPr>
            <p:ph type="body" idx="1"/>
          </p:nvPr>
        </p:nvSpPr>
        <p:spPr>
          <a:xfrm>
            <a:off x="311700" y="1193750"/>
            <a:ext cx="8520599" cy="3302700"/>
          </a:xfrm>
          <a:prstGeom prst="rect">
            <a:avLst/>
          </a:prstGeom>
        </p:spPr>
        <p:txBody>
          <a:bodyPr lIns="91425" tIns="91425" rIns="91425" bIns="91425" anchor="t" anchorCtr="0">
            <a:noAutofit/>
          </a:bodyPr>
          <a:lstStyle/>
          <a:p>
            <a:pPr lvl="0" rtl="0">
              <a:lnSpc>
                <a:spcPct val="100000"/>
              </a:lnSpc>
              <a:spcBef>
                <a:spcPts val="0"/>
              </a:spcBef>
              <a:buNone/>
            </a:pPr>
            <a:r>
              <a:rPr lang="en" b="1"/>
              <a:t>Placing Language in Context</a:t>
            </a:r>
          </a:p>
          <a:p>
            <a:pPr marL="457200" lvl="0" indent="-228600" rtl="0">
              <a:lnSpc>
                <a:spcPct val="100000"/>
              </a:lnSpc>
              <a:spcBef>
                <a:spcPts val="0"/>
              </a:spcBef>
            </a:pPr>
            <a:r>
              <a:rPr lang="en"/>
              <a:t>“Language conveys meaning best when the setting, or context, in which it is used, is known.”</a:t>
            </a:r>
          </a:p>
          <a:p>
            <a:pPr marL="457200" lvl="0" indent="-228600" rtl="0">
              <a:lnSpc>
                <a:spcPct val="100000"/>
              </a:lnSpc>
              <a:spcBef>
                <a:spcPts val="0"/>
              </a:spcBef>
            </a:pPr>
            <a:r>
              <a:rPr lang="en"/>
              <a:t>Classroom contexts - help create context for the language</a:t>
            </a:r>
          </a:p>
          <a:p>
            <a:pPr lvl="0" rtl="0">
              <a:lnSpc>
                <a:spcPct val="100000"/>
              </a:lnSpc>
              <a:spcBef>
                <a:spcPts val="0"/>
              </a:spcBef>
              <a:buNone/>
            </a:pPr>
            <a:r>
              <a:rPr lang="en" b="1"/>
              <a:t>Multicultural Classroom Environment</a:t>
            </a:r>
          </a:p>
          <a:p>
            <a:pPr marL="457200" lvl="0" indent="-228600" rtl="0">
              <a:lnSpc>
                <a:spcPct val="100000"/>
              </a:lnSpc>
              <a:spcBef>
                <a:spcPts val="0"/>
              </a:spcBef>
            </a:pPr>
            <a:r>
              <a:rPr lang="en"/>
              <a:t>Encourages social skills; eliminates racism and prejudice; builds confidence</a:t>
            </a:r>
          </a:p>
        </p:txBody>
      </p:sp>
      <p:sp>
        <p:nvSpPr>
          <p:cNvPr id="149" name="Shape 149"/>
          <p:cNvSpPr txBox="1"/>
          <p:nvPr/>
        </p:nvSpPr>
        <p:spPr>
          <a:xfrm>
            <a:off x="900752" y="4503169"/>
            <a:ext cx="7571705" cy="460500"/>
          </a:xfrm>
          <a:prstGeom prst="rect">
            <a:avLst/>
          </a:prstGeom>
          <a:noFill/>
          <a:ln>
            <a:noFill/>
          </a:ln>
        </p:spPr>
        <p:txBody>
          <a:bodyPr lIns="91425" tIns="91425" rIns="91425" bIns="91425" anchor="t" anchorCtr="0">
            <a:noAutofit/>
          </a:bodyPr>
          <a:lstStyle/>
          <a:p>
            <a:pPr lvl="0" rtl="0">
              <a:lnSpc>
                <a:spcPct val="115000"/>
              </a:lnSpc>
              <a:spcBef>
                <a:spcPts val="0"/>
              </a:spcBef>
              <a:spcAft>
                <a:spcPts val="1600"/>
              </a:spcAft>
              <a:buNone/>
            </a:pPr>
            <a:r>
              <a:rPr lang="en" sz="1100" dirty="0"/>
              <a:t>(World Language Content Standards for California Public Schools: Kindergarten through Grade Twelve, 2010)</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14</a:t>
            </a:fld>
            <a:endParaRPr lang="en"/>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a:spcBef>
                <a:spcPts val="0"/>
              </a:spcBef>
              <a:buNone/>
            </a:pPr>
            <a:r>
              <a:rPr lang="en"/>
              <a:t>Grammar towards Communication - Japan</a:t>
            </a:r>
          </a:p>
        </p:txBody>
      </p:sp>
      <p:sp>
        <p:nvSpPr>
          <p:cNvPr id="155" name="Shape 155"/>
          <p:cNvSpPr txBox="1">
            <a:spLocks noGrp="1"/>
          </p:cNvSpPr>
          <p:nvPr>
            <p:ph type="body" idx="1"/>
          </p:nvPr>
        </p:nvSpPr>
        <p:spPr>
          <a:xfrm>
            <a:off x="337900" y="1094018"/>
            <a:ext cx="8242499" cy="3756600"/>
          </a:xfrm>
          <a:prstGeom prst="rect">
            <a:avLst/>
          </a:prstGeom>
        </p:spPr>
        <p:txBody>
          <a:bodyPr lIns="91425" tIns="91425" rIns="91425" bIns="91425" anchor="t" anchorCtr="0">
            <a:noAutofit/>
          </a:bodyPr>
          <a:lstStyle/>
          <a:p>
            <a:pPr marL="457200" lvl="0" indent="-228600" rtl="0">
              <a:spcBef>
                <a:spcPts val="0"/>
              </a:spcBef>
            </a:pPr>
            <a:r>
              <a:rPr lang="en">
                <a:solidFill>
                  <a:srgbClr val="38761D"/>
                </a:solidFill>
              </a:rPr>
              <a:t>1947</a:t>
            </a:r>
            <a:r>
              <a:rPr lang="en">
                <a:solidFill>
                  <a:srgbClr val="000000"/>
                </a:solidFill>
              </a:rPr>
              <a:t> - “Gain knowledge from native English speakers via listening and speaking”</a:t>
            </a:r>
          </a:p>
          <a:p>
            <a:pPr marL="457200" lvl="0" indent="-228600" rtl="0">
              <a:lnSpc>
                <a:spcPct val="120000"/>
              </a:lnSpc>
              <a:spcBef>
                <a:spcPts val="0"/>
              </a:spcBef>
              <a:spcAft>
                <a:spcPts val="0"/>
              </a:spcAft>
            </a:pPr>
            <a:r>
              <a:rPr lang="en">
                <a:solidFill>
                  <a:srgbClr val="134F5C"/>
                </a:solidFill>
              </a:rPr>
              <a:t>1960s</a:t>
            </a:r>
            <a:r>
              <a:rPr lang="en">
                <a:solidFill>
                  <a:srgbClr val="000000"/>
                </a:solidFill>
              </a:rPr>
              <a:t> - Emphasis on grammar rules and language structure</a:t>
            </a:r>
          </a:p>
          <a:p>
            <a:pPr marL="457200" lvl="0" indent="-228600" rtl="0">
              <a:lnSpc>
                <a:spcPct val="120000"/>
              </a:lnSpc>
              <a:spcBef>
                <a:spcPts val="0"/>
              </a:spcBef>
              <a:spcAft>
                <a:spcPts val="0"/>
              </a:spcAft>
            </a:pPr>
            <a:r>
              <a:rPr lang="en">
                <a:solidFill>
                  <a:srgbClr val="FF0000"/>
                </a:solidFill>
              </a:rPr>
              <a:t>1964 Tokyo Olympics</a:t>
            </a:r>
            <a:r>
              <a:rPr lang="en">
                <a:solidFill>
                  <a:srgbClr val="000000"/>
                </a:solidFill>
              </a:rPr>
              <a:t> - English disaster</a:t>
            </a:r>
          </a:p>
          <a:p>
            <a:pPr marL="457200" lvl="0" indent="-228600" rtl="0">
              <a:lnSpc>
                <a:spcPct val="120000"/>
              </a:lnSpc>
              <a:spcBef>
                <a:spcPts val="0"/>
              </a:spcBef>
              <a:spcAft>
                <a:spcPts val="0"/>
              </a:spcAft>
            </a:pPr>
            <a:r>
              <a:rPr lang="en">
                <a:solidFill>
                  <a:srgbClr val="1155CC"/>
                </a:solidFill>
              </a:rPr>
              <a:t>1970s</a:t>
            </a:r>
            <a:r>
              <a:rPr lang="en">
                <a:solidFill>
                  <a:srgbClr val="000000"/>
                </a:solidFill>
              </a:rPr>
              <a:t> - attempt to return to communicative approach</a:t>
            </a:r>
          </a:p>
          <a:p>
            <a:pPr marL="457200" lvl="0" indent="-228600" rtl="0">
              <a:lnSpc>
                <a:spcPct val="120000"/>
              </a:lnSpc>
              <a:spcBef>
                <a:spcPts val="0"/>
              </a:spcBef>
              <a:spcAft>
                <a:spcPts val="0"/>
              </a:spcAft>
            </a:pPr>
            <a:r>
              <a:rPr lang="en">
                <a:solidFill>
                  <a:srgbClr val="0B5394"/>
                </a:solidFill>
              </a:rPr>
              <a:t>1980s</a:t>
            </a:r>
            <a:r>
              <a:rPr lang="en">
                <a:solidFill>
                  <a:srgbClr val="000000"/>
                </a:solidFill>
              </a:rPr>
              <a:t> - Japan Exchange and Teaching (JET) Programme launched</a:t>
            </a:r>
          </a:p>
          <a:p>
            <a:pPr marL="457200" lvl="0" indent="-228600" rtl="0">
              <a:lnSpc>
                <a:spcPct val="120000"/>
              </a:lnSpc>
              <a:spcBef>
                <a:spcPts val="0"/>
              </a:spcBef>
              <a:spcAft>
                <a:spcPts val="0"/>
              </a:spcAft>
            </a:pPr>
            <a:r>
              <a:rPr lang="en">
                <a:solidFill>
                  <a:srgbClr val="351C75"/>
                </a:solidFill>
              </a:rPr>
              <a:t>2009 </a:t>
            </a:r>
            <a:r>
              <a:rPr lang="en">
                <a:solidFill>
                  <a:srgbClr val="000000"/>
                </a:solidFill>
              </a:rPr>
              <a:t>- English classes should be conducted in English</a:t>
            </a:r>
          </a:p>
          <a:p>
            <a:pPr marL="457200" lvl="0" indent="-228600" rtl="0">
              <a:lnSpc>
                <a:spcPct val="120000"/>
              </a:lnSpc>
              <a:spcBef>
                <a:spcPts val="0"/>
              </a:spcBef>
              <a:spcAft>
                <a:spcPts val="0"/>
              </a:spcAft>
            </a:pPr>
            <a:r>
              <a:rPr lang="en">
                <a:solidFill>
                  <a:srgbClr val="741B47"/>
                </a:solidFill>
              </a:rPr>
              <a:t>2011</a:t>
            </a:r>
            <a:r>
              <a:rPr lang="en">
                <a:solidFill>
                  <a:srgbClr val="000000"/>
                </a:solidFill>
              </a:rPr>
              <a:t> - there should be a balance between grammar and experiential language techniques</a:t>
            </a:r>
          </a:p>
          <a:p>
            <a:pPr marL="457200" lvl="0" indent="-228600">
              <a:spcBef>
                <a:spcPts val="0"/>
              </a:spcBef>
            </a:pPr>
            <a:r>
              <a:rPr lang="en">
                <a:solidFill>
                  <a:srgbClr val="85200C"/>
                </a:solidFill>
              </a:rPr>
              <a:t>2014</a:t>
            </a:r>
            <a:r>
              <a:rPr lang="en">
                <a:solidFill>
                  <a:srgbClr val="000000"/>
                </a:solidFill>
              </a:rPr>
              <a:t> - English at elementary schools; encourage teaching English in English → prep for </a:t>
            </a:r>
            <a:r>
              <a:rPr lang="en">
                <a:solidFill>
                  <a:srgbClr val="FF9900"/>
                </a:solidFill>
              </a:rPr>
              <a:t>2020 Tokyo Olympics</a:t>
            </a:r>
          </a:p>
        </p:txBody>
      </p:sp>
      <p:sp>
        <p:nvSpPr>
          <p:cNvPr id="156" name="Shape 156"/>
          <p:cNvSpPr txBox="1"/>
          <p:nvPr/>
        </p:nvSpPr>
        <p:spPr>
          <a:xfrm>
            <a:off x="7110129" y="4691618"/>
            <a:ext cx="1127099" cy="317999"/>
          </a:xfrm>
          <a:prstGeom prst="rect">
            <a:avLst/>
          </a:prstGeom>
          <a:noFill/>
          <a:ln>
            <a:noFill/>
          </a:ln>
        </p:spPr>
        <p:txBody>
          <a:bodyPr lIns="91425" tIns="91425" rIns="91425" bIns="91425" anchor="t" anchorCtr="0">
            <a:noAutofit/>
          </a:bodyPr>
          <a:lstStyle/>
          <a:p>
            <a:pPr lvl="0">
              <a:spcBef>
                <a:spcPts val="0"/>
              </a:spcBef>
              <a:buNone/>
            </a:pPr>
            <a:r>
              <a:rPr lang="en" dirty="0">
                <a:latin typeface="Open Sans"/>
                <a:ea typeface="Open Sans"/>
                <a:cs typeface="Open Sans"/>
                <a:sym typeface="Open Sans"/>
              </a:rPr>
              <a:t>(Fast, 2014)</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15</a:t>
            </a:fld>
            <a:endParaRPr lang="en"/>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327825" y="147708"/>
            <a:ext cx="8520599" cy="707399"/>
          </a:xfrm>
          <a:prstGeom prst="rect">
            <a:avLst/>
          </a:prstGeom>
        </p:spPr>
        <p:txBody>
          <a:bodyPr lIns="91425" tIns="91425" rIns="91425" bIns="91425" anchor="t" anchorCtr="0">
            <a:noAutofit/>
          </a:bodyPr>
          <a:lstStyle/>
          <a:p>
            <a:pPr lvl="0" rtl="0">
              <a:spcBef>
                <a:spcPts val="0"/>
              </a:spcBef>
              <a:buNone/>
            </a:pPr>
            <a:r>
              <a:rPr lang="en" dirty="0"/>
              <a:t>Foreign Language Education Standards-America</a:t>
            </a:r>
          </a:p>
        </p:txBody>
      </p:sp>
      <p:sp>
        <p:nvSpPr>
          <p:cNvPr id="162" name="Shape 162"/>
          <p:cNvSpPr txBox="1">
            <a:spLocks noGrp="1"/>
          </p:cNvSpPr>
          <p:nvPr>
            <p:ph type="body" idx="1"/>
          </p:nvPr>
        </p:nvSpPr>
        <p:spPr>
          <a:xfrm>
            <a:off x="13648" y="1144339"/>
            <a:ext cx="3999899" cy="3980547"/>
          </a:xfrm>
          <a:prstGeom prst="rect">
            <a:avLst/>
          </a:prstGeom>
        </p:spPr>
        <p:txBody>
          <a:bodyPr lIns="91425" tIns="91425" rIns="91425" bIns="91425" anchor="t" anchorCtr="0">
            <a:noAutofit/>
          </a:bodyPr>
          <a:lstStyle/>
          <a:p>
            <a:pPr marL="114300" lvl="0" algn="ctr" rtl="0">
              <a:lnSpc>
                <a:spcPct val="100000"/>
              </a:lnSpc>
              <a:spcBef>
                <a:spcPts val="0"/>
              </a:spcBef>
              <a:buClr>
                <a:srgbClr val="666666"/>
              </a:buClr>
              <a:buSzPct val="100000"/>
            </a:pPr>
            <a:r>
              <a:rPr lang="en" sz="1800" b="1" dirty="0" smtClean="0">
                <a:solidFill>
                  <a:srgbClr val="666666"/>
                </a:solidFill>
              </a:rPr>
              <a:t>-Communication-</a:t>
            </a:r>
          </a:p>
          <a:p>
            <a:pPr marL="114300" lvl="2" algn="ctr">
              <a:lnSpc>
                <a:spcPct val="100000"/>
              </a:lnSpc>
              <a:buClr>
                <a:srgbClr val="666666"/>
              </a:buClr>
            </a:pPr>
            <a:r>
              <a:rPr lang="en" sz="1600" dirty="0" smtClean="0">
                <a:solidFill>
                  <a:srgbClr val="000000"/>
                </a:solidFill>
                <a:latin typeface="Arial"/>
                <a:ea typeface="Arial"/>
                <a:cs typeface="Arial"/>
                <a:sym typeface="Arial"/>
              </a:rPr>
              <a:t>Communicate </a:t>
            </a:r>
            <a:r>
              <a:rPr lang="en" sz="1600" dirty="0">
                <a:solidFill>
                  <a:srgbClr val="000000"/>
                </a:solidFill>
                <a:latin typeface="Arial"/>
                <a:ea typeface="Arial"/>
                <a:cs typeface="Arial"/>
                <a:sym typeface="Arial"/>
              </a:rPr>
              <a:t>effectively in more than one language. </a:t>
            </a:r>
          </a:p>
          <a:p>
            <a:pPr marL="114300" lvl="0" algn="ctr" rtl="0">
              <a:lnSpc>
                <a:spcPct val="100000"/>
              </a:lnSpc>
              <a:spcBef>
                <a:spcPts val="0"/>
              </a:spcBef>
              <a:buClr>
                <a:srgbClr val="666666"/>
              </a:buClr>
              <a:buSzPct val="100000"/>
            </a:pPr>
            <a:r>
              <a:rPr lang="en" sz="1800" b="1" dirty="0" smtClean="0">
                <a:solidFill>
                  <a:srgbClr val="666666"/>
                </a:solidFill>
              </a:rPr>
              <a:t>-Connections-</a:t>
            </a:r>
          </a:p>
          <a:p>
            <a:pPr marL="114300" lvl="0" algn="ctr" rtl="0">
              <a:lnSpc>
                <a:spcPct val="100000"/>
              </a:lnSpc>
              <a:spcBef>
                <a:spcPts val="0"/>
              </a:spcBef>
              <a:buClr>
                <a:srgbClr val="666666"/>
              </a:buClr>
              <a:buSzPct val="100000"/>
            </a:pPr>
            <a:r>
              <a:rPr lang="en" sz="1800" dirty="0" smtClean="0">
                <a:solidFill>
                  <a:srgbClr val="000000"/>
                </a:solidFill>
                <a:latin typeface="Arial"/>
                <a:ea typeface="Arial"/>
                <a:cs typeface="Arial"/>
                <a:sym typeface="Arial"/>
              </a:rPr>
              <a:t>Connect </a:t>
            </a:r>
            <a:r>
              <a:rPr lang="en" sz="1800" dirty="0">
                <a:solidFill>
                  <a:srgbClr val="000000"/>
                </a:solidFill>
                <a:latin typeface="Arial"/>
                <a:ea typeface="Arial"/>
                <a:cs typeface="Arial"/>
                <a:sym typeface="Arial"/>
              </a:rPr>
              <a:t>with other disciplines and acquire information and diverse perspectives. </a:t>
            </a:r>
          </a:p>
          <a:p>
            <a:pPr marL="114300" lvl="0" algn="ctr" rtl="0">
              <a:lnSpc>
                <a:spcPct val="100000"/>
              </a:lnSpc>
              <a:spcBef>
                <a:spcPts val="0"/>
              </a:spcBef>
              <a:buClr>
                <a:srgbClr val="666666"/>
              </a:buClr>
              <a:buSzPct val="100000"/>
            </a:pPr>
            <a:r>
              <a:rPr lang="en" sz="1800" b="1" dirty="0" smtClean="0">
                <a:solidFill>
                  <a:srgbClr val="666666"/>
                </a:solidFill>
              </a:rPr>
              <a:t>-Communities-</a:t>
            </a:r>
          </a:p>
          <a:p>
            <a:pPr marL="114300" lvl="0" algn="ctr" rtl="0">
              <a:lnSpc>
                <a:spcPct val="100000"/>
              </a:lnSpc>
              <a:spcBef>
                <a:spcPts val="0"/>
              </a:spcBef>
              <a:buClr>
                <a:srgbClr val="666666"/>
              </a:buClr>
              <a:buSzPct val="100000"/>
            </a:pPr>
            <a:r>
              <a:rPr lang="en" sz="1800" dirty="0" smtClean="0">
                <a:solidFill>
                  <a:srgbClr val="000000"/>
                </a:solidFill>
                <a:latin typeface="Arial"/>
                <a:ea typeface="Arial"/>
                <a:cs typeface="Arial"/>
                <a:sym typeface="Arial"/>
              </a:rPr>
              <a:t>Communicate </a:t>
            </a:r>
            <a:r>
              <a:rPr lang="en" sz="1800" dirty="0">
                <a:solidFill>
                  <a:srgbClr val="000000"/>
                </a:solidFill>
                <a:latin typeface="Arial"/>
                <a:ea typeface="Arial"/>
                <a:cs typeface="Arial"/>
                <a:sym typeface="Arial"/>
              </a:rPr>
              <a:t>and interact with cultural competence </a:t>
            </a:r>
          </a:p>
        </p:txBody>
      </p:sp>
      <p:sp>
        <p:nvSpPr>
          <p:cNvPr id="163" name="Shape 163"/>
          <p:cNvSpPr txBox="1">
            <a:spLocks noGrp="1"/>
          </p:cNvSpPr>
          <p:nvPr>
            <p:ph type="body" idx="2"/>
          </p:nvPr>
        </p:nvSpPr>
        <p:spPr>
          <a:xfrm>
            <a:off x="4848525" y="1306312"/>
            <a:ext cx="3999899" cy="3302700"/>
          </a:xfrm>
          <a:prstGeom prst="rect">
            <a:avLst/>
          </a:prstGeom>
        </p:spPr>
        <p:txBody>
          <a:bodyPr lIns="91425" tIns="91425" rIns="91425" bIns="91425" anchor="t" anchorCtr="0">
            <a:noAutofit/>
          </a:bodyPr>
          <a:lstStyle/>
          <a:p>
            <a:pPr marL="457200" lvl="0" indent="-342900" algn="ctr" rtl="0">
              <a:lnSpc>
                <a:spcPct val="100000"/>
              </a:lnSpc>
              <a:spcBef>
                <a:spcPts val="0"/>
              </a:spcBef>
              <a:buClr>
                <a:srgbClr val="666666"/>
              </a:buClr>
              <a:buSzPct val="100000"/>
            </a:pPr>
            <a:r>
              <a:rPr lang="en" sz="1800" b="1" dirty="0" smtClean="0">
                <a:solidFill>
                  <a:srgbClr val="666666"/>
                </a:solidFill>
              </a:rPr>
              <a:t>-Cultures-</a:t>
            </a:r>
          </a:p>
          <a:p>
            <a:pPr marL="457200" lvl="0" indent="-342900" algn="ctr" rtl="0">
              <a:lnSpc>
                <a:spcPct val="100000"/>
              </a:lnSpc>
              <a:spcBef>
                <a:spcPts val="0"/>
              </a:spcBef>
              <a:buClr>
                <a:srgbClr val="666666"/>
              </a:buClr>
              <a:buSzPct val="100000"/>
            </a:pPr>
            <a:r>
              <a:rPr lang="en" sz="1800" dirty="0" smtClean="0">
                <a:solidFill>
                  <a:srgbClr val="000000"/>
                </a:solidFill>
                <a:latin typeface="Arial"/>
                <a:ea typeface="Arial"/>
                <a:cs typeface="Arial"/>
                <a:sym typeface="Arial"/>
              </a:rPr>
              <a:t>Interact </a:t>
            </a:r>
            <a:r>
              <a:rPr lang="en" sz="1800" dirty="0">
                <a:solidFill>
                  <a:srgbClr val="000000"/>
                </a:solidFill>
                <a:latin typeface="Arial"/>
                <a:ea typeface="Arial"/>
                <a:cs typeface="Arial"/>
                <a:sym typeface="Arial"/>
              </a:rPr>
              <a:t>with cultural competence and understanding</a:t>
            </a:r>
          </a:p>
          <a:p>
            <a:pPr marL="457200" lvl="0" indent="-342900" algn="ctr" rtl="0">
              <a:lnSpc>
                <a:spcPct val="100000"/>
              </a:lnSpc>
              <a:spcBef>
                <a:spcPts val="1100"/>
              </a:spcBef>
              <a:spcAft>
                <a:spcPts val="200"/>
              </a:spcAft>
              <a:buClr>
                <a:srgbClr val="666666"/>
              </a:buClr>
              <a:buSzPct val="100000"/>
            </a:pPr>
            <a:r>
              <a:rPr lang="en" sz="1800" b="1" dirty="0" smtClean="0">
                <a:solidFill>
                  <a:srgbClr val="666666"/>
                </a:solidFill>
              </a:rPr>
              <a:t>-Comparisons-</a:t>
            </a:r>
          </a:p>
          <a:p>
            <a:pPr marL="457200" lvl="0" indent="-342900" algn="ctr" rtl="0">
              <a:lnSpc>
                <a:spcPct val="100000"/>
              </a:lnSpc>
              <a:spcBef>
                <a:spcPts val="1100"/>
              </a:spcBef>
              <a:spcAft>
                <a:spcPts val="200"/>
              </a:spcAft>
              <a:buClr>
                <a:srgbClr val="666666"/>
              </a:buClr>
              <a:buSzPct val="100000"/>
            </a:pPr>
            <a:r>
              <a:rPr lang="en" sz="1800" dirty="0" smtClean="0">
                <a:solidFill>
                  <a:srgbClr val="000000"/>
                </a:solidFill>
                <a:latin typeface="Arial"/>
                <a:ea typeface="Arial"/>
                <a:cs typeface="Arial"/>
                <a:sym typeface="Arial"/>
              </a:rPr>
              <a:t>Develop </a:t>
            </a:r>
            <a:r>
              <a:rPr lang="en" sz="1800" dirty="0">
                <a:solidFill>
                  <a:srgbClr val="000000"/>
                </a:solidFill>
                <a:latin typeface="Arial"/>
                <a:ea typeface="Arial"/>
                <a:cs typeface="Arial"/>
                <a:sym typeface="Arial"/>
              </a:rPr>
              <a:t>insight into the nature of language and culture in order to interact with cultural competence</a:t>
            </a:r>
          </a:p>
          <a:p>
            <a:pPr marL="457200" lvl="0" indent="0" algn="ctr">
              <a:lnSpc>
                <a:spcPct val="100000"/>
              </a:lnSpc>
              <a:spcBef>
                <a:spcPts val="1100"/>
              </a:spcBef>
              <a:spcAft>
                <a:spcPts val="200"/>
              </a:spcAft>
              <a:buNone/>
            </a:pPr>
            <a:endParaRPr sz="1800" b="1" dirty="0">
              <a:solidFill>
                <a:srgbClr val="000000"/>
              </a:solidFill>
              <a:latin typeface="Arial"/>
              <a:ea typeface="Arial"/>
              <a:cs typeface="Arial"/>
              <a:sym typeface="Arial"/>
            </a:endParaRPr>
          </a:p>
        </p:txBody>
      </p:sp>
      <p:sp>
        <p:nvSpPr>
          <p:cNvPr id="3" name="Slide Number Placeholder 2"/>
          <p:cNvSpPr>
            <a:spLocks noGrp="1"/>
          </p:cNvSpPr>
          <p:nvPr>
            <p:ph type="sldNum" idx="12"/>
          </p:nvPr>
        </p:nvSpPr>
        <p:spPr/>
        <p:txBody>
          <a:bodyPr/>
          <a:lstStyle/>
          <a:p>
            <a:pPr lvl="0">
              <a:spcBef>
                <a:spcPts val="0"/>
              </a:spcBef>
              <a:buNone/>
            </a:pPr>
            <a:fld id="{00000000-1234-1234-1234-123412341234}" type="slidenum">
              <a:rPr lang="en" smtClean="0"/>
              <a:t>16</a:t>
            </a:fld>
            <a:endParaRPr lang="en"/>
          </a:p>
        </p:txBody>
      </p:sp>
      <p:sp>
        <p:nvSpPr>
          <p:cNvPr id="4" name="TextBox 3"/>
          <p:cNvSpPr txBox="1"/>
          <p:nvPr/>
        </p:nvSpPr>
        <p:spPr>
          <a:xfrm>
            <a:off x="1555845" y="1152424"/>
            <a:ext cx="5063319" cy="307777"/>
          </a:xfrm>
          <a:prstGeom prst="rect">
            <a:avLst/>
          </a:prstGeom>
          <a:noFill/>
        </p:spPr>
        <p:txBody>
          <a:bodyPr wrap="square" rtlCol="0">
            <a:spAutoFit/>
          </a:bodyPr>
          <a:lstStyle/>
          <a:p>
            <a:endParaRPr lang="en-US" dirty="0"/>
          </a:p>
        </p:txBody>
      </p:sp>
      <p:sp>
        <p:nvSpPr>
          <p:cNvPr id="8" name="TextBox 7"/>
          <p:cNvSpPr txBox="1"/>
          <p:nvPr/>
        </p:nvSpPr>
        <p:spPr>
          <a:xfrm>
            <a:off x="3620505" y="788577"/>
            <a:ext cx="2507340" cy="369332"/>
          </a:xfrm>
          <a:prstGeom prst="rect">
            <a:avLst/>
          </a:prstGeom>
          <a:noFill/>
        </p:spPr>
        <p:txBody>
          <a:bodyPr wrap="square" rtlCol="0">
            <a:spAutoFit/>
          </a:bodyPr>
          <a:lstStyle/>
          <a:p>
            <a:r>
              <a:rPr lang="en" sz="1800" b="1" dirty="0" smtClean="0">
                <a:solidFill>
                  <a:srgbClr val="666666"/>
                </a:solidFill>
              </a:rPr>
              <a:t>~The Five C’s~</a:t>
            </a:r>
            <a:endParaRPr lang="en-US" sz="1800" dirty="0"/>
          </a:p>
        </p:txBody>
      </p:sp>
      <p:sp>
        <p:nvSpPr>
          <p:cNvPr id="9" name="Shape 204"/>
          <p:cNvSpPr txBox="1"/>
          <p:nvPr/>
        </p:nvSpPr>
        <p:spPr>
          <a:xfrm>
            <a:off x="4724257" y="4663216"/>
            <a:ext cx="3748200" cy="372900"/>
          </a:xfrm>
          <a:prstGeom prst="rect">
            <a:avLst/>
          </a:prstGeom>
          <a:noFill/>
          <a:ln>
            <a:noFill/>
          </a:ln>
        </p:spPr>
        <p:txBody>
          <a:bodyPr lIns="91425" tIns="91425" rIns="91425" bIns="91425" anchor="t" anchorCtr="0">
            <a:noAutofit/>
          </a:bodyPr>
          <a:lstStyle/>
          <a:p>
            <a:pPr lvl="0" rtl="0">
              <a:lnSpc>
                <a:spcPct val="115000"/>
              </a:lnSpc>
              <a:spcBef>
                <a:spcPts val="0"/>
              </a:spcBef>
              <a:spcAft>
                <a:spcPts val="1600"/>
              </a:spcAft>
              <a:buNone/>
            </a:pPr>
            <a:r>
              <a:rPr lang="en" sz="1000" dirty="0">
                <a:latin typeface="Open Sans"/>
                <a:ea typeface="Open Sans"/>
                <a:cs typeface="Open Sans"/>
                <a:sym typeface="Open Sans"/>
              </a:rPr>
              <a:t>(World Readiness Standards for Learning Languages, </a:t>
            </a:r>
            <a:r>
              <a:rPr lang="en" sz="1000" dirty="0" smtClean="0">
                <a:latin typeface="Open Sans"/>
                <a:ea typeface="Open Sans"/>
                <a:cs typeface="Open Sans"/>
                <a:sym typeface="Open Sans"/>
              </a:rPr>
              <a:t>2015) </a:t>
            </a:r>
            <a:endParaRPr lang="en" sz="1000" dirty="0">
              <a:latin typeface="Open Sans"/>
              <a:ea typeface="Open Sans"/>
              <a:cs typeface="Open Sans"/>
              <a:sym typeface="Open Sans"/>
            </a:endParaRP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prstGeom prst="rect">
            <a:avLst/>
          </a:prstGeom>
        </p:spPr>
        <p:txBody>
          <a:bodyPr lIns="91425" tIns="91425" rIns="91425" bIns="91425" anchor="t" anchorCtr="0">
            <a:noAutofit/>
          </a:bodyPr>
          <a:lstStyle/>
          <a:p>
            <a:pPr lvl="0" rtl="0">
              <a:spcBef>
                <a:spcPts val="0"/>
              </a:spcBef>
              <a:buNone/>
            </a:pPr>
            <a:r>
              <a:rPr lang="en" dirty="0"/>
              <a:t>Foreign Language Education Standards-Japan</a:t>
            </a:r>
          </a:p>
        </p:txBody>
      </p:sp>
      <p:sp>
        <p:nvSpPr>
          <p:cNvPr id="3" name="Text Placeholder 2"/>
          <p:cNvSpPr>
            <a:spLocks noGrp="1"/>
          </p:cNvSpPr>
          <p:nvPr>
            <p:ph type="body" idx="1"/>
          </p:nvPr>
        </p:nvSpPr>
        <p:spPr>
          <a:xfrm>
            <a:off x="0" y="1586357"/>
            <a:ext cx="4751619" cy="3244950"/>
          </a:xfrm>
        </p:spPr>
        <p:txBody>
          <a:bodyPr/>
          <a:lstStyle/>
          <a:p>
            <a:pPr marL="285750" indent="-285750">
              <a:lnSpc>
                <a:spcPct val="100000"/>
              </a:lnSpc>
              <a:buFont typeface="Arial" panose="020B0604020202020204" pitchFamily="34" charset="0"/>
              <a:buChar char="•"/>
            </a:pPr>
            <a:r>
              <a:rPr lang="en" sz="1800" b="1" dirty="0" smtClean="0">
                <a:solidFill>
                  <a:srgbClr val="666666"/>
                </a:solidFill>
              </a:rPr>
              <a:t>Elementary School(</a:t>
            </a:r>
            <a:r>
              <a:rPr lang="en" sz="1800" b="1" dirty="0">
                <a:solidFill>
                  <a:srgbClr val="666666"/>
                </a:solidFill>
              </a:rPr>
              <a:t>3</a:t>
            </a:r>
            <a:r>
              <a:rPr lang="en" sz="1800" b="1" baseline="30000" dirty="0">
                <a:solidFill>
                  <a:srgbClr val="666666"/>
                </a:solidFill>
              </a:rPr>
              <a:t>rd</a:t>
            </a:r>
            <a:r>
              <a:rPr lang="en" sz="1800" b="1" dirty="0">
                <a:solidFill>
                  <a:srgbClr val="666666"/>
                </a:solidFill>
              </a:rPr>
              <a:t> </a:t>
            </a:r>
            <a:r>
              <a:rPr lang="en" sz="1800" b="1" dirty="0" smtClean="0">
                <a:solidFill>
                  <a:srgbClr val="666666"/>
                </a:solidFill>
              </a:rPr>
              <a:t>&amp; </a:t>
            </a:r>
            <a:r>
              <a:rPr lang="en" sz="1800" b="1" dirty="0">
                <a:solidFill>
                  <a:srgbClr val="666666"/>
                </a:solidFill>
              </a:rPr>
              <a:t>4</a:t>
            </a:r>
            <a:r>
              <a:rPr lang="en" sz="1800" b="1" baseline="30000" dirty="0">
                <a:solidFill>
                  <a:srgbClr val="666666"/>
                </a:solidFill>
              </a:rPr>
              <a:t>th</a:t>
            </a:r>
            <a:r>
              <a:rPr lang="en" sz="1800" b="1" dirty="0">
                <a:solidFill>
                  <a:srgbClr val="666666"/>
                </a:solidFill>
              </a:rPr>
              <a:t> </a:t>
            </a:r>
            <a:r>
              <a:rPr lang="en" sz="1800" b="1" dirty="0" smtClean="0">
                <a:solidFill>
                  <a:srgbClr val="666666"/>
                </a:solidFill>
              </a:rPr>
              <a:t>grade)- </a:t>
            </a:r>
            <a:endParaRPr lang="en" sz="1800" b="1" dirty="0">
              <a:solidFill>
                <a:srgbClr val="666666"/>
              </a:solidFill>
            </a:endParaRPr>
          </a:p>
          <a:p>
            <a:pPr marL="285750" indent="-285750">
              <a:lnSpc>
                <a:spcPct val="100000"/>
              </a:lnSpc>
              <a:buFont typeface="Arial" panose="020B0604020202020204" pitchFamily="34" charset="0"/>
              <a:buChar char="•"/>
            </a:pPr>
            <a:r>
              <a:rPr lang="en" sz="1800" dirty="0" smtClean="0">
                <a:solidFill>
                  <a:srgbClr val="666666"/>
                </a:solidFill>
              </a:rPr>
              <a:t>Classes conducted in Japanese and English</a:t>
            </a:r>
          </a:p>
          <a:p>
            <a:pPr marL="285750" indent="-285750">
              <a:lnSpc>
                <a:spcPct val="100000"/>
              </a:lnSpc>
              <a:buFont typeface="Arial" panose="020B0604020202020204" pitchFamily="34" charset="0"/>
              <a:buChar char="•"/>
            </a:pPr>
            <a:r>
              <a:rPr lang="en" sz="1800" dirty="0">
                <a:solidFill>
                  <a:srgbClr val="666666"/>
                </a:solidFill>
              </a:rPr>
              <a:t>Nurture </a:t>
            </a:r>
            <a:r>
              <a:rPr lang="en" sz="1800" dirty="0" smtClean="0">
                <a:solidFill>
                  <a:srgbClr val="666666"/>
                </a:solidFill>
              </a:rPr>
              <a:t>the foundation for communication</a:t>
            </a:r>
            <a:endParaRPr lang="en" sz="1800" dirty="0">
              <a:solidFill>
                <a:srgbClr val="666666"/>
              </a:solidFill>
            </a:endParaRPr>
          </a:p>
          <a:p>
            <a:pPr marL="285750" indent="-285750">
              <a:lnSpc>
                <a:spcPct val="100000"/>
              </a:lnSpc>
              <a:buFont typeface="Arial" panose="020B0604020202020204" pitchFamily="34" charset="0"/>
              <a:buChar char="•"/>
            </a:pPr>
            <a:r>
              <a:rPr lang="en" sz="1800" dirty="0" smtClean="0">
                <a:solidFill>
                  <a:srgbClr val="666666"/>
                </a:solidFill>
              </a:rPr>
              <a:t>English language activity classes </a:t>
            </a:r>
          </a:p>
          <a:p>
            <a:pPr>
              <a:lnSpc>
                <a:spcPct val="100000"/>
              </a:lnSpc>
            </a:pPr>
            <a:r>
              <a:rPr lang="en" sz="1800" dirty="0">
                <a:solidFill>
                  <a:srgbClr val="666666"/>
                </a:solidFill>
              </a:rPr>
              <a:t> </a:t>
            </a:r>
            <a:r>
              <a:rPr lang="en" sz="1800" dirty="0" smtClean="0">
                <a:solidFill>
                  <a:srgbClr val="666666"/>
                </a:solidFill>
              </a:rPr>
              <a:t>   1-2x/week</a:t>
            </a:r>
          </a:p>
          <a:p>
            <a:pPr marL="285750" indent="-285750">
              <a:buFont typeface="Arial" panose="020B0604020202020204" pitchFamily="34" charset="0"/>
              <a:buChar char="•"/>
            </a:pPr>
            <a:endParaRPr lang="en" sz="1800" dirty="0" smtClean="0">
              <a:solidFill>
                <a:srgbClr val="666666"/>
              </a:solidFill>
            </a:endParaRPr>
          </a:p>
          <a:p>
            <a:pPr marL="285750" indent="-285750">
              <a:buFont typeface="Arial" panose="020B0604020202020204" pitchFamily="34" charset="0"/>
              <a:buChar char="•"/>
            </a:pPr>
            <a:endParaRPr lang="en" sz="1800" baseline="30000" dirty="0" smtClean="0">
              <a:solidFill>
                <a:srgbClr val="666666"/>
              </a:solidFill>
            </a:endParaRPr>
          </a:p>
          <a:p>
            <a:pPr marL="285750" indent="-285750">
              <a:buFont typeface="Arial" panose="020B0604020202020204" pitchFamily="34" charset="0"/>
              <a:buChar char="•"/>
            </a:pPr>
            <a:endParaRPr lang="en" sz="1800" baseline="30000" dirty="0" smtClean="0">
              <a:solidFill>
                <a:srgbClr val="666666"/>
              </a:solidFill>
            </a:endParaRPr>
          </a:p>
          <a:p>
            <a:pPr marL="285750" indent="-285750">
              <a:buFont typeface="Arial" panose="020B0604020202020204" pitchFamily="34" charset="0"/>
              <a:buChar char="•"/>
            </a:pPr>
            <a:r>
              <a:rPr lang="en" sz="1800" dirty="0" smtClean="0">
                <a:solidFill>
                  <a:srgbClr val="666666"/>
                </a:solidFill>
              </a:rPr>
              <a:t> </a:t>
            </a:r>
          </a:p>
          <a:p>
            <a:pPr marL="285750" lvl="8" indent="-285750">
              <a:buFont typeface="Arial" panose="020B0604020202020204" pitchFamily="34" charset="0"/>
              <a:buChar char="•"/>
            </a:pPr>
            <a:endParaRPr lang="en-US" sz="1800" dirty="0"/>
          </a:p>
        </p:txBody>
      </p:sp>
      <p:sp>
        <p:nvSpPr>
          <p:cNvPr id="7" name="Slide Number Placeholder 6"/>
          <p:cNvSpPr>
            <a:spLocks noGrp="1"/>
          </p:cNvSpPr>
          <p:nvPr>
            <p:ph type="sldNum" idx="12"/>
          </p:nvPr>
        </p:nvSpPr>
        <p:spPr/>
        <p:txBody>
          <a:bodyPr/>
          <a:lstStyle/>
          <a:p>
            <a:pPr lvl="0">
              <a:spcBef>
                <a:spcPts val="0"/>
              </a:spcBef>
              <a:buNone/>
            </a:pPr>
            <a:fld id="{00000000-1234-1234-1234-123412341234}" type="slidenum">
              <a:rPr lang="en" smtClean="0"/>
              <a:t>17</a:t>
            </a:fld>
            <a:endParaRPr lang="en"/>
          </a:p>
        </p:txBody>
      </p:sp>
      <p:sp>
        <p:nvSpPr>
          <p:cNvPr id="8" name="TextBox 7"/>
          <p:cNvSpPr txBox="1"/>
          <p:nvPr/>
        </p:nvSpPr>
        <p:spPr>
          <a:xfrm>
            <a:off x="1527140" y="1070379"/>
            <a:ext cx="7219666" cy="646331"/>
          </a:xfrm>
          <a:prstGeom prst="rect">
            <a:avLst/>
          </a:prstGeom>
          <a:noFill/>
        </p:spPr>
        <p:txBody>
          <a:bodyPr wrap="square" rtlCol="0">
            <a:spAutoFit/>
          </a:bodyPr>
          <a:lstStyle/>
          <a:p>
            <a:r>
              <a:rPr lang="en" sz="1800" b="1" dirty="0" smtClean="0">
                <a:solidFill>
                  <a:srgbClr val="666666"/>
                </a:solidFill>
              </a:rPr>
              <a:t>~English </a:t>
            </a:r>
            <a:r>
              <a:rPr lang="en" sz="1800" b="1" dirty="0">
                <a:solidFill>
                  <a:srgbClr val="666666"/>
                </a:solidFill>
              </a:rPr>
              <a:t>Education corresponding to </a:t>
            </a:r>
            <a:r>
              <a:rPr lang="en" sz="1800" b="1" dirty="0" smtClean="0">
                <a:solidFill>
                  <a:srgbClr val="666666"/>
                </a:solidFill>
              </a:rPr>
              <a:t>globalization~</a:t>
            </a:r>
            <a:endParaRPr lang="en" sz="1800" b="1" dirty="0">
              <a:solidFill>
                <a:srgbClr val="666666"/>
              </a:solidFill>
            </a:endParaRPr>
          </a:p>
          <a:p>
            <a:endParaRPr lang="en-US" sz="1800" dirty="0"/>
          </a:p>
        </p:txBody>
      </p:sp>
      <p:sp>
        <p:nvSpPr>
          <p:cNvPr id="14" name="Text Placeholder 2"/>
          <p:cNvSpPr>
            <a:spLocks noGrp="1"/>
          </p:cNvSpPr>
          <p:nvPr>
            <p:ph type="body" idx="1"/>
          </p:nvPr>
        </p:nvSpPr>
        <p:spPr>
          <a:xfrm>
            <a:off x="4751619" y="1586357"/>
            <a:ext cx="4515211" cy="2932796"/>
          </a:xfrm>
        </p:spPr>
        <p:txBody>
          <a:bodyPr/>
          <a:lstStyle/>
          <a:p>
            <a:pPr marL="285750" lvl="1" indent="-285750">
              <a:buFont typeface="Arial" panose="020B0604020202020204" pitchFamily="34" charset="0"/>
              <a:buChar char="•"/>
            </a:pPr>
            <a:r>
              <a:rPr lang="en" sz="1800" b="1" dirty="0" smtClean="0">
                <a:solidFill>
                  <a:srgbClr val="666666"/>
                </a:solidFill>
              </a:rPr>
              <a:t>Elementary School (</a:t>
            </a:r>
            <a:r>
              <a:rPr lang="en" sz="1800" b="1" dirty="0">
                <a:solidFill>
                  <a:srgbClr val="666666"/>
                </a:solidFill>
              </a:rPr>
              <a:t>5</a:t>
            </a:r>
            <a:r>
              <a:rPr lang="en" sz="1800" b="1" baseline="30000" dirty="0">
                <a:solidFill>
                  <a:srgbClr val="666666"/>
                </a:solidFill>
              </a:rPr>
              <a:t>th</a:t>
            </a:r>
            <a:r>
              <a:rPr lang="en" sz="1800" b="1" dirty="0">
                <a:solidFill>
                  <a:srgbClr val="666666"/>
                </a:solidFill>
              </a:rPr>
              <a:t> </a:t>
            </a:r>
            <a:r>
              <a:rPr lang="en" sz="1800" b="1" dirty="0" smtClean="0">
                <a:solidFill>
                  <a:srgbClr val="666666"/>
                </a:solidFill>
              </a:rPr>
              <a:t>&amp; 6</a:t>
            </a:r>
            <a:r>
              <a:rPr lang="en" sz="1800" b="1" baseline="30000" dirty="0" smtClean="0">
                <a:solidFill>
                  <a:srgbClr val="666666"/>
                </a:solidFill>
              </a:rPr>
              <a:t>th</a:t>
            </a:r>
            <a:r>
              <a:rPr lang="en" sz="1800" b="1" dirty="0" smtClean="0">
                <a:solidFill>
                  <a:srgbClr val="666666"/>
                </a:solidFill>
              </a:rPr>
              <a:t> grade)-</a:t>
            </a:r>
          </a:p>
          <a:p>
            <a:pPr marL="285750" indent="-285750">
              <a:buFont typeface="Arial" panose="020B0604020202020204" pitchFamily="34" charset="0"/>
              <a:buChar char="•"/>
            </a:pPr>
            <a:r>
              <a:rPr lang="en" sz="1800" dirty="0">
                <a:solidFill>
                  <a:srgbClr val="666666"/>
                </a:solidFill>
              </a:rPr>
              <a:t>Classes conducted in Japanese and English</a:t>
            </a:r>
          </a:p>
          <a:p>
            <a:pPr marL="285750" indent="-285750">
              <a:buFont typeface="Arial" panose="020B0604020202020204" pitchFamily="34" charset="0"/>
              <a:buChar char="•"/>
            </a:pPr>
            <a:r>
              <a:rPr lang="en" sz="1800" dirty="0" smtClean="0">
                <a:solidFill>
                  <a:srgbClr val="666666"/>
                </a:solidFill>
              </a:rPr>
              <a:t>Nurture </a:t>
            </a:r>
            <a:r>
              <a:rPr lang="en" sz="1800" dirty="0">
                <a:solidFill>
                  <a:srgbClr val="666666"/>
                </a:solidFill>
              </a:rPr>
              <a:t>Basic English skills</a:t>
            </a:r>
          </a:p>
          <a:p>
            <a:pPr marL="285750" indent="-285750">
              <a:buFont typeface="Arial" panose="020B0604020202020204" pitchFamily="34" charset="0"/>
              <a:buChar char="•"/>
            </a:pPr>
            <a:r>
              <a:rPr lang="en" sz="1800" dirty="0" smtClean="0">
                <a:solidFill>
                  <a:srgbClr val="666666"/>
                </a:solidFill>
              </a:rPr>
              <a:t>English language subject classes </a:t>
            </a:r>
          </a:p>
          <a:p>
            <a:r>
              <a:rPr lang="en" sz="1800" dirty="0">
                <a:solidFill>
                  <a:srgbClr val="666666"/>
                </a:solidFill>
              </a:rPr>
              <a:t> </a:t>
            </a:r>
            <a:r>
              <a:rPr lang="en" sz="1800" dirty="0" smtClean="0">
                <a:solidFill>
                  <a:srgbClr val="666666"/>
                </a:solidFill>
              </a:rPr>
              <a:t>    3x/week</a:t>
            </a:r>
          </a:p>
          <a:p>
            <a:endParaRPr lang="en" sz="1800" dirty="0" smtClean="0">
              <a:solidFill>
                <a:srgbClr val="666666"/>
              </a:solidFill>
            </a:endParaRPr>
          </a:p>
          <a:p>
            <a:endParaRPr lang="en" sz="1800" baseline="30000" dirty="0" smtClean="0">
              <a:solidFill>
                <a:srgbClr val="666666"/>
              </a:solidFill>
            </a:endParaRPr>
          </a:p>
          <a:p>
            <a:endParaRPr lang="en" sz="1800" baseline="30000" dirty="0" smtClean="0">
              <a:solidFill>
                <a:srgbClr val="666666"/>
              </a:solidFill>
            </a:endParaRPr>
          </a:p>
          <a:p>
            <a:r>
              <a:rPr lang="en" sz="1800" dirty="0" smtClean="0">
                <a:solidFill>
                  <a:srgbClr val="666666"/>
                </a:solidFill>
              </a:rPr>
              <a:t> </a:t>
            </a:r>
          </a:p>
          <a:p>
            <a:pPr marL="285750" lvl="8" indent="-285750">
              <a:buFont typeface="Arial" panose="020B0604020202020204" pitchFamily="34" charset="0"/>
              <a:buChar char="•"/>
            </a:pPr>
            <a:endParaRPr lang="en-US" sz="1800" dirty="0"/>
          </a:p>
        </p:txBody>
      </p:sp>
      <p:sp>
        <p:nvSpPr>
          <p:cNvPr id="15" name="Shape 204"/>
          <p:cNvSpPr txBox="1"/>
          <p:nvPr/>
        </p:nvSpPr>
        <p:spPr>
          <a:xfrm>
            <a:off x="7520639" y="4715081"/>
            <a:ext cx="1226167" cy="289870"/>
          </a:xfrm>
          <a:prstGeom prst="rect">
            <a:avLst/>
          </a:prstGeom>
          <a:noFill/>
          <a:ln>
            <a:noFill/>
          </a:ln>
        </p:spPr>
        <p:txBody>
          <a:bodyPr lIns="91425" tIns="91425" rIns="91425" bIns="91425" anchor="t" anchorCtr="0">
            <a:noAutofit/>
          </a:bodyPr>
          <a:lstStyle/>
          <a:p>
            <a:pPr lvl="0" rtl="0">
              <a:lnSpc>
                <a:spcPct val="115000"/>
              </a:lnSpc>
              <a:spcBef>
                <a:spcPts val="0"/>
              </a:spcBef>
              <a:spcAft>
                <a:spcPts val="1600"/>
              </a:spcAft>
              <a:buNone/>
            </a:pPr>
            <a:r>
              <a:rPr lang="en" sz="1000" dirty="0" smtClean="0">
                <a:latin typeface="Open Sans"/>
                <a:ea typeface="Open Sans"/>
                <a:cs typeface="Open Sans"/>
                <a:sym typeface="Open Sans"/>
              </a:rPr>
              <a:t>(MEXT, 2014) </a:t>
            </a:r>
            <a:endParaRPr lang="en" sz="1000" dirty="0">
              <a:latin typeface="Open Sans"/>
              <a:ea typeface="Open Sans"/>
              <a:cs typeface="Open Sans"/>
              <a:sym typeface="Open Sans"/>
            </a:endParaRP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prstGeom prst="rect">
            <a:avLst/>
          </a:prstGeom>
        </p:spPr>
        <p:txBody>
          <a:bodyPr lIns="91425" tIns="91425" rIns="91425" bIns="91425" anchor="t" anchorCtr="0">
            <a:noAutofit/>
          </a:bodyPr>
          <a:lstStyle/>
          <a:p>
            <a:pPr lvl="0" rtl="0">
              <a:spcBef>
                <a:spcPts val="0"/>
              </a:spcBef>
              <a:buNone/>
            </a:pPr>
            <a:r>
              <a:rPr lang="en"/>
              <a:t>Foreign Language Education Standards-Japan</a:t>
            </a:r>
          </a:p>
        </p:txBody>
      </p:sp>
      <p:sp>
        <p:nvSpPr>
          <p:cNvPr id="5" name="Text Placeholder 4"/>
          <p:cNvSpPr>
            <a:spLocks noGrp="1"/>
          </p:cNvSpPr>
          <p:nvPr>
            <p:ph type="body" idx="2"/>
          </p:nvPr>
        </p:nvSpPr>
        <p:spPr>
          <a:xfrm>
            <a:off x="206914" y="1557316"/>
            <a:ext cx="8063630" cy="3302700"/>
          </a:xfrm>
        </p:spPr>
        <p:txBody>
          <a:bodyPr/>
          <a:lstStyle/>
          <a:p>
            <a:pPr marL="285750" indent="-285750">
              <a:buFont typeface="Arial" panose="020B0604020202020204" pitchFamily="34" charset="0"/>
              <a:buChar char="•"/>
            </a:pPr>
            <a:r>
              <a:rPr lang="en-US" sz="1800" b="1" dirty="0" smtClean="0"/>
              <a:t>Lower Secondary School (</a:t>
            </a:r>
            <a:r>
              <a:rPr lang="en-US" sz="1800" b="1" dirty="0"/>
              <a:t>7</a:t>
            </a:r>
            <a:r>
              <a:rPr lang="en-US" sz="1800" b="1" baseline="30000" dirty="0"/>
              <a:t>th</a:t>
            </a:r>
            <a:r>
              <a:rPr lang="en-US" sz="1800" b="1" dirty="0"/>
              <a:t>-9</a:t>
            </a:r>
            <a:r>
              <a:rPr lang="en-US" sz="1800" b="1" baseline="30000" dirty="0"/>
              <a:t>th</a:t>
            </a:r>
            <a:r>
              <a:rPr lang="en-US" sz="1800" b="1" dirty="0"/>
              <a:t> </a:t>
            </a:r>
            <a:r>
              <a:rPr lang="en-US" sz="1800" b="1" dirty="0" smtClean="0"/>
              <a:t>grade) -</a:t>
            </a:r>
            <a:r>
              <a:rPr lang="en-US" sz="1800" dirty="0" smtClean="0"/>
              <a:t>Classes conducted mostly in English</a:t>
            </a:r>
          </a:p>
          <a:p>
            <a:pPr marL="285750" indent="-285750">
              <a:buFont typeface="Arial" panose="020B0604020202020204" pitchFamily="34" charset="0"/>
              <a:buChar char="•"/>
            </a:pPr>
            <a:r>
              <a:rPr lang="en-US" sz="1800" dirty="0" smtClean="0"/>
              <a:t>Simple information exchanges on familiar topics</a:t>
            </a:r>
          </a:p>
          <a:p>
            <a:pPr marL="285750" indent="-285750">
              <a:buFont typeface="Arial" panose="020B0604020202020204" pitchFamily="34" charset="0"/>
              <a:buChar char="•"/>
            </a:pPr>
            <a:r>
              <a:rPr lang="en-US" sz="1800" b="1" dirty="0" smtClean="0"/>
              <a:t>Upper Secondary School (</a:t>
            </a:r>
            <a:r>
              <a:rPr lang="en-US" sz="1800" b="1" dirty="0"/>
              <a:t>10</a:t>
            </a:r>
            <a:r>
              <a:rPr lang="en-US" sz="1800" b="1" baseline="30000" dirty="0"/>
              <a:t>th</a:t>
            </a:r>
            <a:r>
              <a:rPr lang="en-US" sz="1800" b="1" dirty="0"/>
              <a:t> -</a:t>
            </a:r>
            <a:r>
              <a:rPr lang="en-US" sz="1800" b="1" dirty="0" smtClean="0"/>
              <a:t>12</a:t>
            </a:r>
            <a:r>
              <a:rPr lang="en-US" sz="1800" b="1" baseline="30000" dirty="0" smtClean="0"/>
              <a:t>th</a:t>
            </a:r>
            <a:r>
              <a:rPr lang="en-US" sz="1800" b="1" dirty="0" smtClean="0"/>
              <a:t>)-</a:t>
            </a:r>
            <a:r>
              <a:rPr lang="en-US" sz="1800" dirty="0" smtClean="0"/>
              <a:t>English immersion</a:t>
            </a:r>
          </a:p>
          <a:p>
            <a:pPr marL="285750" indent="-285750">
              <a:buFont typeface="Arial" panose="020B0604020202020204" pitchFamily="34" charset="0"/>
              <a:buChar char="•"/>
            </a:pPr>
            <a:r>
              <a:rPr lang="en-US" sz="1800" dirty="0" smtClean="0"/>
              <a:t>Focus on abstract content and high-level linguistic activities such as presentations, debates, etc.</a:t>
            </a:r>
            <a:endParaRPr lang="en-US" sz="1800" dirty="0"/>
          </a:p>
        </p:txBody>
      </p:sp>
      <p:sp>
        <p:nvSpPr>
          <p:cNvPr id="7" name="Slide Number Placeholder 6"/>
          <p:cNvSpPr>
            <a:spLocks noGrp="1"/>
          </p:cNvSpPr>
          <p:nvPr>
            <p:ph type="sldNum" idx="12"/>
          </p:nvPr>
        </p:nvSpPr>
        <p:spPr/>
        <p:txBody>
          <a:bodyPr/>
          <a:lstStyle/>
          <a:p>
            <a:pPr lvl="0">
              <a:spcBef>
                <a:spcPts val="0"/>
              </a:spcBef>
              <a:buNone/>
            </a:pPr>
            <a:fld id="{00000000-1234-1234-1234-123412341234}" type="slidenum">
              <a:rPr lang="en" smtClean="0"/>
              <a:t>18</a:t>
            </a:fld>
            <a:endParaRPr lang="en"/>
          </a:p>
        </p:txBody>
      </p:sp>
      <p:sp>
        <p:nvSpPr>
          <p:cNvPr id="8" name="TextBox 7"/>
          <p:cNvSpPr txBox="1"/>
          <p:nvPr/>
        </p:nvSpPr>
        <p:spPr>
          <a:xfrm>
            <a:off x="1527140" y="1070379"/>
            <a:ext cx="7219666" cy="646331"/>
          </a:xfrm>
          <a:prstGeom prst="rect">
            <a:avLst/>
          </a:prstGeom>
          <a:noFill/>
        </p:spPr>
        <p:txBody>
          <a:bodyPr wrap="square" rtlCol="0">
            <a:spAutoFit/>
          </a:bodyPr>
          <a:lstStyle/>
          <a:p>
            <a:r>
              <a:rPr lang="en" sz="1800" b="1" dirty="0" smtClean="0">
                <a:solidFill>
                  <a:srgbClr val="666666"/>
                </a:solidFill>
              </a:rPr>
              <a:t>~English </a:t>
            </a:r>
            <a:r>
              <a:rPr lang="en" sz="1800" b="1" dirty="0">
                <a:solidFill>
                  <a:srgbClr val="666666"/>
                </a:solidFill>
              </a:rPr>
              <a:t>Education corresponding to </a:t>
            </a:r>
            <a:r>
              <a:rPr lang="en" sz="1800" b="1" dirty="0" smtClean="0">
                <a:solidFill>
                  <a:srgbClr val="666666"/>
                </a:solidFill>
              </a:rPr>
              <a:t>globalization~</a:t>
            </a:r>
            <a:endParaRPr lang="en" sz="1800" b="1" dirty="0">
              <a:solidFill>
                <a:srgbClr val="666666"/>
              </a:solidFill>
            </a:endParaRPr>
          </a:p>
          <a:p>
            <a:endParaRPr lang="en-US" sz="1800" dirty="0"/>
          </a:p>
        </p:txBody>
      </p:sp>
      <p:sp>
        <p:nvSpPr>
          <p:cNvPr id="9" name="Shape 204"/>
          <p:cNvSpPr txBox="1"/>
          <p:nvPr/>
        </p:nvSpPr>
        <p:spPr>
          <a:xfrm>
            <a:off x="7520639" y="4715081"/>
            <a:ext cx="1226167" cy="289870"/>
          </a:xfrm>
          <a:prstGeom prst="rect">
            <a:avLst/>
          </a:prstGeom>
          <a:noFill/>
          <a:ln>
            <a:noFill/>
          </a:ln>
        </p:spPr>
        <p:txBody>
          <a:bodyPr lIns="91425" tIns="91425" rIns="91425" bIns="91425" anchor="t" anchorCtr="0">
            <a:noAutofit/>
          </a:bodyPr>
          <a:lstStyle/>
          <a:p>
            <a:pPr lvl="0" rtl="0">
              <a:lnSpc>
                <a:spcPct val="115000"/>
              </a:lnSpc>
              <a:spcBef>
                <a:spcPts val="0"/>
              </a:spcBef>
              <a:spcAft>
                <a:spcPts val="1600"/>
              </a:spcAft>
              <a:buNone/>
            </a:pPr>
            <a:r>
              <a:rPr lang="en" sz="1000" dirty="0" smtClean="0">
                <a:latin typeface="Open Sans"/>
                <a:ea typeface="Open Sans"/>
                <a:cs typeface="Open Sans"/>
                <a:sym typeface="Open Sans"/>
              </a:rPr>
              <a:t>(MEXT, 2014) </a:t>
            </a:r>
            <a:endParaRPr lang="en" sz="1000" dirty="0">
              <a:latin typeface="Open Sans"/>
              <a:ea typeface="Open Sans"/>
              <a:cs typeface="Open Sans"/>
              <a:sym typeface="Open Sans"/>
            </a:endParaRPr>
          </a:p>
        </p:txBody>
      </p:sp>
    </p:spTree>
    <p:extLst>
      <p:ext uri="{BB962C8B-B14F-4D97-AF65-F5344CB8AC3E}">
        <p14:creationId xmlns:p14="http://schemas.microsoft.com/office/powerpoint/2010/main" val="1543724016"/>
      </p:ext>
    </p:extLst>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a:spcBef>
                <a:spcPts val="0"/>
              </a:spcBef>
              <a:buNone/>
            </a:pPr>
            <a:r>
              <a:rPr lang="en" dirty="0"/>
              <a:t>Assessment of </a:t>
            </a:r>
            <a:r>
              <a:rPr lang="en" dirty="0" smtClean="0"/>
              <a:t>Proficiency-America</a:t>
            </a:r>
            <a:endParaRPr lang="en" dirty="0"/>
          </a:p>
        </p:txBody>
      </p:sp>
      <p:sp>
        <p:nvSpPr>
          <p:cNvPr id="175" name="Shape 175"/>
          <p:cNvSpPr txBox="1">
            <a:spLocks noGrp="1"/>
          </p:cNvSpPr>
          <p:nvPr>
            <p:ph type="body" idx="1"/>
          </p:nvPr>
        </p:nvSpPr>
        <p:spPr>
          <a:xfrm>
            <a:off x="311700" y="1926767"/>
            <a:ext cx="5256587" cy="3302700"/>
          </a:xfrm>
          <a:prstGeom prst="rect">
            <a:avLst/>
          </a:prstGeom>
        </p:spPr>
        <p:txBody>
          <a:bodyPr lIns="91425" tIns="91425" rIns="91425" bIns="91425" anchor="t" anchorCtr="0">
            <a:noAutofit/>
          </a:bodyPr>
          <a:lstStyle/>
          <a:p>
            <a:pPr marL="457200" lvl="0" indent="-342900" rtl="0">
              <a:spcBef>
                <a:spcPts val="0"/>
              </a:spcBef>
              <a:buSzPct val="100000"/>
              <a:buFont typeface="Arial" panose="020B0604020202020204" pitchFamily="34" charset="0"/>
              <a:buChar char="•"/>
            </a:pPr>
            <a:r>
              <a:rPr lang="en" sz="1800" dirty="0" smtClean="0"/>
              <a:t>Types </a:t>
            </a:r>
            <a:r>
              <a:rPr lang="en" sz="1800" dirty="0"/>
              <a:t>of </a:t>
            </a:r>
            <a:r>
              <a:rPr lang="en" sz="1800" dirty="0" smtClean="0"/>
              <a:t>Assessments</a:t>
            </a:r>
          </a:p>
          <a:p>
            <a:pPr marL="457200" lvl="0" indent="-342900" rtl="0">
              <a:spcBef>
                <a:spcPts val="0"/>
              </a:spcBef>
              <a:buSzPct val="100000"/>
              <a:buFont typeface="Arial" panose="020B0604020202020204" pitchFamily="34" charset="0"/>
              <a:buChar char="•"/>
            </a:pPr>
            <a:r>
              <a:rPr lang="en" sz="1800" dirty="0" smtClean="0"/>
              <a:t>ACTFL-</a:t>
            </a:r>
          </a:p>
          <a:p>
            <a:pPr marL="114300" lvl="0" rtl="0">
              <a:spcBef>
                <a:spcPts val="0"/>
              </a:spcBef>
              <a:buSzPct val="100000"/>
            </a:pPr>
            <a:r>
              <a:rPr lang="en" sz="1800" dirty="0" smtClean="0"/>
              <a:t>Oral </a:t>
            </a:r>
            <a:r>
              <a:rPr lang="en" sz="1800" dirty="0"/>
              <a:t>proficiency </a:t>
            </a:r>
            <a:r>
              <a:rPr lang="en" sz="1800" dirty="0" smtClean="0"/>
              <a:t>Interview</a:t>
            </a:r>
          </a:p>
          <a:p>
            <a:pPr marL="114300" lvl="0" rtl="0">
              <a:spcBef>
                <a:spcPts val="0"/>
              </a:spcBef>
              <a:buSzPct val="100000"/>
            </a:pPr>
            <a:r>
              <a:rPr lang="en" sz="1800" dirty="0" smtClean="0"/>
              <a:t>Writing Proficiency</a:t>
            </a:r>
          </a:p>
          <a:p>
            <a:pPr marL="114300" lvl="0" rtl="0">
              <a:spcBef>
                <a:spcPts val="0"/>
              </a:spcBef>
              <a:buSzPct val="100000"/>
            </a:pPr>
            <a:r>
              <a:rPr lang="en" sz="1800" dirty="0" smtClean="0"/>
              <a:t>Listening </a:t>
            </a:r>
            <a:r>
              <a:rPr lang="en" sz="1800" dirty="0"/>
              <a:t>&amp; Reading </a:t>
            </a:r>
            <a:endParaRPr lang="en" sz="1800" dirty="0" smtClean="0"/>
          </a:p>
          <a:p>
            <a:pPr marL="285750" lvl="0" indent="-285750" rtl="0">
              <a:spcBef>
                <a:spcPts val="0"/>
              </a:spcBef>
              <a:buFont typeface="Arial" panose="020B0604020202020204" pitchFamily="34" charset="0"/>
              <a:buChar char="•"/>
            </a:pPr>
            <a:endParaRPr sz="1800" dirty="0"/>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19</a:t>
            </a:fld>
            <a:endParaRPr lang="en"/>
          </a:p>
        </p:txBody>
      </p:sp>
      <p:sp>
        <p:nvSpPr>
          <p:cNvPr id="5" name="TextBox 4"/>
          <p:cNvSpPr txBox="1"/>
          <p:nvPr/>
        </p:nvSpPr>
        <p:spPr>
          <a:xfrm>
            <a:off x="5198388" y="2485179"/>
            <a:ext cx="4395988" cy="2031325"/>
          </a:xfrm>
          <a:prstGeom prst="rect">
            <a:avLst/>
          </a:prstGeom>
          <a:noFill/>
        </p:spPr>
        <p:txBody>
          <a:bodyPr wrap="square" rtlCol="0">
            <a:spAutoFit/>
          </a:bodyPr>
          <a:lstStyle/>
          <a:p>
            <a:pPr marL="400050" lvl="0" indent="-285750">
              <a:buSzPct val="100000"/>
              <a:buFont typeface="Arial" panose="020B0604020202020204" pitchFamily="34" charset="0"/>
              <a:buChar char="•"/>
            </a:pPr>
            <a:r>
              <a:rPr lang="en" sz="1800" dirty="0" smtClean="0">
                <a:solidFill>
                  <a:schemeClr val="tx2">
                    <a:lumMod val="50000"/>
                  </a:schemeClr>
                </a:solidFill>
                <a:latin typeface="Open Sans" panose="020B0604020202020204" charset="0"/>
                <a:ea typeface="Open Sans" panose="020B0604020202020204" charset="0"/>
                <a:cs typeface="Open Sans" panose="020B0604020202020204" charset="0"/>
              </a:rPr>
              <a:t>JLPT-</a:t>
            </a:r>
          </a:p>
          <a:p>
            <a:pPr marL="114300" lvl="0">
              <a:buSzPct val="100000"/>
            </a:pPr>
            <a:r>
              <a:rPr lang="en" sz="1800" dirty="0" smtClean="0">
                <a:solidFill>
                  <a:schemeClr val="tx2">
                    <a:lumMod val="50000"/>
                  </a:schemeClr>
                </a:solidFill>
                <a:latin typeface="Open Sans" panose="020B0604020202020204" charset="0"/>
                <a:ea typeface="Open Sans" panose="020B0604020202020204" charset="0"/>
                <a:cs typeface="Open Sans" panose="020B0604020202020204" charset="0"/>
              </a:rPr>
              <a:t>Language knowledge (Vocabulary/Grammar)</a:t>
            </a:r>
          </a:p>
          <a:p>
            <a:pPr marL="114300" lvl="0">
              <a:buSzPct val="100000"/>
            </a:pPr>
            <a:endParaRPr lang="en" sz="1800" dirty="0" smtClean="0">
              <a:solidFill>
                <a:schemeClr val="tx2">
                  <a:lumMod val="50000"/>
                </a:schemeClr>
              </a:solidFill>
              <a:latin typeface="Open Sans" panose="020B0604020202020204" charset="0"/>
              <a:ea typeface="Open Sans" panose="020B0604020202020204" charset="0"/>
              <a:cs typeface="Open Sans" panose="020B0604020202020204" charset="0"/>
            </a:endParaRPr>
          </a:p>
          <a:p>
            <a:pPr marL="114300" lvl="0">
              <a:buSzPct val="100000"/>
            </a:pPr>
            <a:r>
              <a:rPr lang="en" sz="1800" dirty="0" smtClean="0">
                <a:solidFill>
                  <a:schemeClr val="tx2">
                    <a:lumMod val="50000"/>
                  </a:schemeClr>
                </a:solidFill>
                <a:latin typeface="Open Sans" panose="020B0604020202020204" charset="0"/>
                <a:ea typeface="Open Sans" panose="020B0604020202020204" charset="0"/>
                <a:cs typeface="Open Sans" panose="020B0604020202020204" charset="0"/>
              </a:rPr>
              <a:t>Reading</a:t>
            </a:r>
          </a:p>
          <a:p>
            <a:pPr marL="114300" lvl="0">
              <a:buSzPct val="100000"/>
            </a:pPr>
            <a:endParaRPr lang="en" sz="1800" dirty="0" smtClean="0">
              <a:solidFill>
                <a:schemeClr val="tx2">
                  <a:lumMod val="50000"/>
                </a:schemeClr>
              </a:solidFill>
              <a:latin typeface="Open Sans" panose="020B0604020202020204" charset="0"/>
              <a:ea typeface="Open Sans" panose="020B0604020202020204" charset="0"/>
              <a:cs typeface="Open Sans" panose="020B0604020202020204" charset="0"/>
            </a:endParaRPr>
          </a:p>
          <a:p>
            <a:pPr marL="114300" lvl="0">
              <a:buSzPct val="100000"/>
            </a:pPr>
            <a:r>
              <a:rPr lang="en" sz="1800" dirty="0" smtClean="0">
                <a:solidFill>
                  <a:schemeClr val="tx2">
                    <a:lumMod val="50000"/>
                  </a:schemeClr>
                </a:solidFill>
                <a:latin typeface="Open Sans" panose="020B0604020202020204" charset="0"/>
                <a:ea typeface="Open Sans" panose="020B0604020202020204" charset="0"/>
                <a:cs typeface="Open Sans" panose="020B0604020202020204" charset="0"/>
              </a:rPr>
              <a:t>Listening</a:t>
            </a:r>
            <a:endParaRPr lang="en" sz="1800" dirty="0">
              <a:solidFill>
                <a:schemeClr val="tx2">
                  <a:lumMod val="50000"/>
                </a:schemeClr>
              </a:solidFill>
              <a:latin typeface="Open Sans" panose="020B0604020202020204" charset="0"/>
              <a:ea typeface="Open Sans" panose="020B0604020202020204" charset="0"/>
              <a:cs typeface="Open Sans" panose="020B0604020202020204" charset="0"/>
            </a:endParaRPr>
          </a:p>
        </p:txBody>
      </p:sp>
      <p:sp>
        <p:nvSpPr>
          <p:cNvPr id="6" name="TextBox 5"/>
          <p:cNvSpPr txBox="1"/>
          <p:nvPr/>
        </p:nvSpPr>
        <p:spPr>
          <a:xfrm>
            <a:off x="311700" y="1003437"/>
            <a:ext cx="6741995" cy="923330"/>
          </a:xfrm>
          <a:prstGeom prst="rect">
            <a:avLst/>
          </a:prstGeom>
          <a:noFill/>
        </p:spPr>
        <p:txBody>
          <a:bodyPr wrap="square" rtlCol="0">
            <a:spAutoFit/>
          </a:bodyPr>
          <a:lstStyle/>
          <a:p>
            <a:pPr lvl="0"/>
            <a:r>
              <a:rPr lang="en" sz="1800" dirty="0">
                <a:solidFill>
                  <a:schemeClr val="tx2">
                    <a:lumMod val="50000"/>
                  </a:schemeClr>
                </a:solidFill>
                <a:latin typeface="Open Sans" panose="020B0604020202020204" charset="0"/>
                <a:ea typeface="Open Sans" panose="020B0604020202020204" charset="0"/>
                <a:cs typeface="Open Sans" panose="020B0604020202020204" charset="0"/>
              </a:rPr>
              <a:t>Purpose- To evaluate &amp; Certify the Japanese proficiency of non-native speakers.</a:t>
            </a:r>
          </a:p>
          <a:p>
            <a:endParaRPr lang="en-US" sz="1800" dirty="0">
              <a:solidFill>
                <a:schemeClr val="tx2">
                  <a:lumMod val="50000"/>
                </a:schemeClr>
              </a:solidFill>
              <a:latin typeface="Open Sans" panose="020B0604020202020204" charset="0"/>
              <a:ea typeface="Open Sans" panose="020B0604020202020204" charset="0"/>
              <a:cs typeface="Open Sans" panose="020B0604020202020204" charset="0"/>
            </a:endParaRP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a:spcBef>
                <a:spcPts val="0"/>
              </a:spcBef>
              <a:buNone/>
            </a:pPr>
            <a:r>
              <a:rPr lang="en"/>
              <a:t>Outline</a:t>
            </a:r>
          </a:p>
        </p:txBody>
      </p:sp>
      <p:sp>
        <p:nvSpPr>
          <p:cNvPr id="73" name="Shape 73"/>
          <p:cNvSpPr txBox="1">
            <a:spLocks noGrp="1"/>
          </p:cNvSpPr>
          <p:nvPr>
            <p:ph type="body" idx="1"/>
          </p:nvPr>
        </p:nvSpPr>
        <p:spPr>
          <a:xfrm>
            <a:off x="311699" y="1152424"/>
            <a:ext cx="8520599" cy="3302700"/>
          </a:xfrm>
          <a:prstGeom prst="rect">
            <a:avLst/>
          </a:prstGeom>
        </p:spPr>
        <p:txBody>
          <a:bodyPr lIns="91425" tIns="91425" rIns="91425" bIns="91425" anchor="t" anchorCtr="0">
            <a:noAutofit/>
          </a:bodyPr>
          <a:lstStyle/>
          <a:p>
            <a:pPr marL="457200" lvl="0" indent="-381000" rtl="0">
              <a:spcBef>
                <a:spcPts val="0"/>
              </a:spcBef>
              <a:buSzPct val="100000"/>
              <a:buAutoNum type="arabicPeriod"/>
            </a:pPr>
            <a:r>
              <a:rPr lang="en" sz="2400" dirty="0"/>
              <a:t>Significance of the Study</a:t>
            </a:r>
          </a:p>
          <a:p>
            <a:pPr marL="457200" lvl="0" indent="-381000" rtl="0">
              <a:spcBef>
                <a:spcPts val="0"/>
              </a:spcBef>
              <a:buSzPct val="100000"/>
              <a:buAutoNum type="arabicPeriod"/>
            </a:pPr>
            <a:r>
              <a:rPr lang="en" sz="2400" dirty="0"/>
              <a:t>Research Questions</a:t>
            </a:r>
          </a:p>
          <a:p>
            <a:pPr marL="457200" lvl="0" indent="-381000" rtl="0">
              <a:spcBef>
                <a:spcPts val="0"/>
              </a:spcBef>
              <a:buSzPct val="100000"/>
              <a:buAutoNum type="arabicPeriod"/>
            </a:pPr>
            <a:r>
              <a:rPr lang="en" sz="2400" dirty="0"/>
              <a:t>Research Background Outline</a:t>
            </a:r>
          </a:p>
          <a:p>
            <a:pPr marL="457200" lvl="0" indent="-381000" rtl="0">
              <a:spcBef>
                <a:spcPts val="0"/>
              </a:spcBef>
              <a:buSzPct val="100000"/>
              <a:buAutoNum type="arabicPeriod"/>
            </a:pPr>
            <a:r>
              <a:rPr lang="en" sz="2400" dirty="0"/>
              <a:t>Research Background</a:t>
            </a:r>
          </a:p>
          <a:p>
            <a:pPr marL="457200" lvl="0" indent="-381000" rtl="0">
              <a:spcBef>
                <a:spcPts val="0"/>
              </a:spcBef>
              <a:buSzPct val="100000"/>
              <a:buAutoNum type="arabicPeriod"/>
            </a:pPr>
            <a:r>
              <a:rPr lang="en" sz="2400" dirty="0"/>
              <a:t>Research Method</a:t>
            </a:r>
          </a:p>
          <a:p>
            <a:pPr marL="457200" lvl="0" indent="-381000">
              <a:spcBef>
                <a:spcPts val="0"/>
              </a:spcBef>
              <a:buSzPct val="100000"/>
              <a:buAutoNum type="arabicPeriod"/>
            </a:pPr>
            <a:r>
              <a:rPr lang="en" sz="2400" dirty="0"/>
              <a:t>Bibliography</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2</a:t>
            </a:fld>
            <a:endParaRPr lang="en"/>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p:txBody>
          <a:bodyPr/>
          <a:lstStyle/>
          <a:p>
            <a:pPr lvl="0"/>
            <a:r>
              <a:rPr lang="en" smtClean="0"/>
              <a:t>Assessment of Proficiency-Japan</a:t>
            </a:r>
            <a:endParaRPr lang="en" dirty="0"/>
          </a:p>
        </p:txBody>
      </p:sp>
      <p:sp>
        <p:nvSpPr>
          <p:cNvPr id="175" name="Shape 175"/>
          <p:cNvSpPr txBox="1">
            <a:spLocks noGrp="1"/>
          </p:cNvSpPr>
          <p:nvPr>
            <p:ph type="body" idx="1"/>
          </p:nvPr>
        </p:nvSpPr>
        <p:spPr>
          <a:xfrm>
            <a:off x="311700" y="1521756"/>
            <a:ext cx="6880670" cy="3302700"/>
          </a:xfrm>
        </p:spPr>
        <p:txBody>
          <a:bodyPr/>
          <a:lstStyle/>
          <a:p>
            <a:pPr marL="285750" lvl="0" indent="-285750">
              <a:buFont typeface="Arial" panose="020B0604020202020204" pitchFamily="34" charset="0"/>
              <a:buChar char="•"/>
            </a:pPr>
            <a:r>
              <a:rPr lang="en" sz="1800" dirty="0" smtClean="0"/>
              <a:t>Types of Assessments</a:t>
            </a:r>
          </a:p>
          <a:p>
            <a:pPr marL="285750" lvl="0" indent="-285750">
              <a:buFont typeface="Arial" panose="020B0604020202020204" pitchFamily="34" charset="0"/>
              <a:buChar char="•"/>
            </a:pPr>
            <a:r>
              <a:rPr lang="en" sz="1800" dirty="0" smtClean="0"/>
              <a:t>TOEFL-Evaluates listening, reading, speaking and writing at the university level</a:t>
            </a:r>
          </a:p>
          <a:p>
            <a:pPr marL="285750" lvl="0" indent="-285750">
              <a:buFont typeface="Arial" panose="020B0604020202020204" pitchFamily="34" charset="0"/>
              <a:buChar char="•"/>
            </a:pPr>
            <a:r>
              <a:rPr lang="en" sz="1800" dirty="0" smtClean="0"/>
              <a:t>TOEIC-Evaluates reading and listening skills for the workplace</a:t>
            </a:r>
          </a:p>
          <a:p>
            <a:pPr marL="285750" lvl="0" indent="-285750">
              <a:buFont typeface="Arial" panose="020B0604020202020204" pitchFamily="34" charset="0"/>
              <a:buChar char="•"/>
            </a:pPr>
            <a:r>
              <a:rPr lang="en" sz="1800" dirty="0" smtClean="0"/>
              <a:t>EIKEN-Rigorous assessment of the four skills: listening, reading, speaking, writing</a:t>
            </a:r>
          </a:p>
          <a:p>
            <a:pPr lvl="1"/>
            <a:endParaRPr lang="en" dirty="0"/>
          </a:p>
        </p:txBody>
      </p:sp>
      <p:sp>
        <p:nvSpPr>
          <p:cNvPr id="2" name="Slide Number Placeholder 1"/>
          <p:cNvSpPr>
            <a:spLocks noGrp="1"/>
          </p:cNvSpPr>
          <p:nvPr>
            <p:ph type="sldNum" idx="12"/>
          </p:nvPr>
        </p:nvSpPr>
        <p:spPr/>
        <p:txBody>
          <a:bodyPr/>
          <a:lstStyle/>
          <a:p>
            <a:pPr lvl="0"/>
            <a:fld id="{00000000-1234-1234-1234-123412341234}" type="slidenum">
              <a:rPr lang="en" smtClean="0"/>
              <a:pPr lvl="0"/>
              <a:t>20</a:t>
            </a:fld>
            <a:endParaRPr lang="en"/>
          </a:p>
        </p:txBody>
      </p:sp>
      <p:sp>
        <p:nvSpPr>
          <p:cNvPr id="13" name="Shape 204"/>
          <p:cNvSpPr txBox="1"/>
          <p:nvPr/>
        </p:nvSpPr>
        <p:spPr>
          <a:xfrm>
            <a:off x="5569009" y="4663216"/>
            <a:ext cx="1773487" cy="263626"/>
          </a:xfrm>
          <a:prstGeom prst="rect">
            <a:avLst/>
          </a:prstGeom>
          <a:noFill/>
          <a:ln>
            <a:noFill/>
          </a:ln>
        </p:spPr>
        <p:txBody>
          <a:bodyPr lIns="91425" tIns="91425" rIns="91425" bIns="91425" anchor="t" anchorCtr="0">
            <a:noAutofit/>
          </a:bodyPr>
          <a:lstStyle/>
          <a:p>
            <a:pPr lvl="0">
              <a:lnSpc>
                <a:spcPct val="115000"/>
              </a:lnSpc>
              <a:spcAft>
                <a:spcPts val="1600"/>
              </a:spcAft>
            </a:pPr>
            <a:r>
              <a:rPr lang="en" sz="1000" dirty="0" smtClean="0">
                <a:latin typeface="Open Sans"/>
                <a:ea typeface="Open Sans"/>
                <a:cs typeface="Open Sans"/>
                <a:sym typeface="Open Sans"/>
              </a:rPr>
              <a:t>(</a:t>
            </a:r>
            <a:r>
              <a:rPr lang="en-US" sz="1000" dirty="0"/>
              <a:t>TOEFL </a:t>
            </a:r>
            <a:r>
              <a:rPr lang="en-US" sz="1000" dirty="0" err="1"/>
              <a:t>iBT</a:t>
            </a:r>
            <a:r>
              <a:rPr lang="en-US" sz="1000" dirty="0"/>
              <a:t>® Test</a:t>
            </a:r>
            <a:r>
              <a:rPr lang="en" sz="1000" dirty="0" smtClean="0">
                <a:latin typeface="Open Sans"/>
                <a:ea typeface="Open Sans"/>
                <a:cs typeface="Open Sans"/>
                <a:sym typeface="Open Sans"/>
              </a:rPr>
              <a:t>, 2015) </a:t>
            </a:r>
            <a:endParaRPr lang="en" sz="1000" dirty="0">
              <a:latin typeface="Open Sans"/>
              <a:ea typeface="Open Sans"/>
              <a:cs typeface="Open Sans"/>
              <a:sym typeface="Open Sans"/>
            </a:endParaRPr>
          </a:p>
        </p:txBody>
      </p:sp>
      <p:sp>
        <p:nvSpPr>
          <p:cNvPr id="9" name="TextBox 8"/>
          <p:cNvSpPr txBox="1"/>
          <p:nvPr/>
        </p:nvSpPr>
        <p:spPr>
          <a:xfrm>
            <a:off x="311700" y="1056050"/>
            <a:ext cx="6455392" cy="369332"/>
          </a:xfrm>
          <a:prstGeom prst="rect">
            <a:avLst/>
          </a:prstGeom>
          <a:noFill/>
        </p:spPr>
        <p:txBody>
          <a:bodyPr wrap="square" rtlCol="0">
            <a:spAutoFit/>
          </a:bodyPr>
          <a:lstStyle/>
          <a:p>
            <a:pPr lvl="0"/>
            <a:r>
              <a:rPr lang="en" sz="1800" dirty="0">
                <a:solidFill>
                  <a:schemeClr val="tx2">
                    <a:lumMod val="50000"/>
                  </a:schemeClr>
                </a:solidFill>
                <a:latin typeface="Open Sans" panose="020B0604020202020204" charset="0"/>
                <a:ea typeface="Open Sans" panose="020B0604020202020204" charset="0"/>
                <a:cs typeface="Open Sans" panose="020B0604020202020204" charset="0"/>
              </a:rPr>
              <a:t>Purpose-Measure English language proficiency</a:t>
            </a:r>
          </a:p>
        </p:txBody>
      </p:sp>
    </p:spTree>
    <p:extLst>
      <p:ext uri="{BB962C8B-B14F-4D97-AF65-F5344CB8AC3E}">
        <p14:creationId xmlns:p14="http://schemas.microsoft.com/office/powerpoint/2010/main" val="1214398236"/>
      </p:ext>
    </p:extLst>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rtl="0">
              <a:spcBef>
                <a:spcPts val="0"/>
              </a:spcBef>
              <a:buNone/>
            </a:pPr>
            <a:r>
              <a:rPr lang="en"/>
              <a:t>*Values in Foreign Language Education</a:t>
            </a:r>
          </a:p>
        </p:txBody>
      </p:sp>
      <p:sp>
        <p:nvSpPr>
          <p:cNvPr id="182" name="Shape 182"/>
          <p:cNvSpPr txBox="1">
            <a:spLocks noGrp="1"/>
          </p:cNvSpPr>
          <p:nvPr>
            <p:ph type="body" idx="1"/>
          </p:nvPr>
        </p:nvSpPr>
        <p:spPr>
          <a:xfrm>
            <a:off x="311700" y="1266325"/>
            <a:ext cx="8520599" cy="3302700"/>
          </a:xfrm>
          <a:prstGeom prst="rect">
            <a:avLst/>
          </a:prstGeom>
        </p:spPr>
        <p:txBody>
          <a:bodyPr lIns="91425" tIns="91425" rIns="91425" bIns="91425" anchor="t" anchorCtr="0">
            <a:noAutofit/>
          </a:bodyPr>
          <a:lstStyle/>
          <a:p>
            <a:pPr lvl="0" rtl="0">
              <a:lnSpc>
                <a:spcPct val="138000"/>
              </a:lnSpc>
              <a:spcBef>
                <a:spcPts val="0"/>
              </a:spcBef>
              <a:spcAft>
                <a:spcPts val="0"/>
              </a:spcAft>
              <a:buNone/>
            </a:pPr>
            <a:r>
              <a:rPr lang="en">
                <a:solidFill>
                  <a:srgbClr val="666666"/>
                </a:solidFill>
              </a:rPr>
              <a:t>“To develop reflective cultural, national and global identifications, students must acquire the knowledge, attitudes and skills needed to function within and across diverse racial, ethnic, cultural, language and religious groups” </a:t>
            </a:r>
          </a:p>
          <a:p>
            <a:pPr lvl="0" rtl="0">
              <a:lnSpc>
                <a:spcPct val="138000"/>
              </a:lnSpc>
              <a:spcBef>
                <a:spcPts val="0"/>
              </a:spcBef>
              <a:spcAft>
                <a:spcPts val="0"/>
              </a:spcAft>
              <a:buNone/>
            </a:pPr>
            <a:r>
              <a:rPr lang="en">
                <a:solidFill>
                  <a:srgbClr val="666666"/>
                </a:solidFill>
              </a:rPr>
              <a:t>(Banks, 2003).</a:t>
            </a:r>
          </a:p>
          <a:p>
            <a:pPr marL="457200" lvl="0" indent="-228600" rtl="0">
              <a:lnSpc>
                <a:spcPct val="138000"/>
              </a:lnSpc>
              <a:spcBef>
                <a:spcPts val="0"/>
              </a:spcBef>
              <a:spcAft>
                <a:spcPts val="0"/>
              </a:spcAft>
              <a:buClr>
                <a:srgbClr val="666666"/>
              </a:buClr>
            </a:pPr>
            <a:r>
              <a:rPr lang="en">
                <a:solidFill>
                  <a:srgbClr val="666666"/>
                </a:solidFill>
              </a:rPr>
              <a:t>Diversity &amp; Inclusion</a:t>
            </a:r>
          </a:p>
          <a:p>
            <a:pPr marL="457200" lvl="0" indent="-228600" rtl="0">
              <a:lnSpc>
                <a:spcPct val="138000"/>
              </a:lnSpc>
              <a:spcBef>
                <a:spcPts val="0"/>
              </a:spcBef>
              <a:spcAft>
                <a:spcPts val="0"/>
              </a:spcAft>
              <a:buClr>
                <a:srgbClr val="666666"/>
              </a:buClr>
            </a:pPr>
            <a:r>
              <a:rPr lang="en">
                <a:solidFill>
                  <a:srgbClr val="666666"/>
                </a:solidFill>
              </a:rPr>
              <a:t>Multicultural citizenship</a:t>
            </a:r>
          </a:p>
        </p:txBody>
      </p:sp>
      <p:sp>
        <p:nvSpPr>
          <p:cNvPr id="183" name="Shape 183"/>
          <p:cNvSpPr txBox="1"/>
          <p:nvPr/>
        </p:nvSpPr>
        <p:spPr>
          <a:xfrm>
            <a:off x="6052425" y="4063475"/>
            <a:ext cx="3000000" cy="946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21</a:t>
            </a:fld>
            <a:endParaRPr lang="en"/>
          </a:p>
        </p:txBody>
      </p:sp>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a:spcBef>
                <a:spcPts val="0"/>
              </a:spcBef>
              <a:buNone/>
            </a:pPr>
            <a:r>
              <a:rPr lang="en"/>
              <a:t>Interculturality</a:t>
            </a:r>
          </a:p>
        </p:txBody>
      </p:sp>
      <p:sp>
        <p:nvSpPr>
          <p:cNvPr id="189" name="Shape 189"/>
          <p:cNvSpPr txBox="1">
            <a:spLocks noGrp="1"/>
          </p:cNvSpPr>
          <p:nvPr>
            <p:ph type="body" idx="1"/>
          </p:nvPr>
        </p:nvSpPr>
        <p:spPr>
          <a:xfrm>
            <a:off x="311700" y="1152425"/>
            <a:ext cx="8520599" cy="3302700"/>
          </a:xfrm>
          <a:prstGeom prst="rect">
            <a:avLst/>
          </a:prstGeom>
        </p:spPr>
        <p:txBody>
          <a:bodyPr lIns="91425" tIns="91425" rIns="91425" bIns="91425" anchor="t" anchorCtr="0">
            <a:noAutofit/>
          </a:bodyPr>
          <a:lstStyle/>
          <a:p>
            <a:pPr marL="457200" lvl="0" indent="-381000" rtl="0">
              <a:spcBef>
                <a:spcPts val="0"/>
              </a:spcBef>
              <a:buSzPct val="100000"/>
              <a:buFont typeface="Arial" panose="020B0604020202020204" pitchFamily="34" charset="0"/>
              <a:buChar char="•"/>
            </a:pPr>
            <a:r>
              <a:rPr lang="en" b="1" dirty="0"/>
              <a:t>interacting between people from different cultures/backgrounds</a:t>
            </a:r>
          </a:p>
          <a:p>
            <a:pPr marL="914400" lvl="1" indent="-381000" rtl="0">
              <a:spcBef>
                <a:spcPts val="0"/>
              </a:spcBef>
              <a:buSzPct val="100000"/>
              <a:buFont typeface="Arial" panose="020B0604020202020204" pitchFamily="34" charset="0"/>
              <a:buChar char="•"/>
            </a:pPr>
            <a:r>
              <a:rPr lang="en" sz="1800" dirty="0"/>
              <a:t>using language appropriately</a:t>
            </a:r>
          </a:p>
          <a:p>
            <a:pPr marL="1371600" lvl="2" indent="-381000" rtl="0">
              <a:spcBef>
                <a:spcPts val="0"/>
              </a:spcBef>
              <a:buSzPct val="100000"/>
              <a:buFont typeface="Arial" panose="020B0604020202020204" pitchFamily="34" charset="0"/>
              <a:buChar char="•"/>
            </a:pPr>
            <a:r>
              <a:rPr lang="en" sz="1800" dirty="0"/>
              <a:t>demonstrates - knowledge; understanding</a:t>
            </a:r>
          </a:p>
          <a:p>
            <a:pPr marL="914400" lvl="1" indent="-381000" rtl="0">
              <a:spcBef>
                <a:spcPts val="0"/>
              </a:spcBef>
              <a:buSzPct val="100000"/>
              <a:buFont typeface="Arial" panose="020B0604020202020204" pitchFamily="34" charset="0"/>
              <a:buChar char="•"/>
            </a:pPr>
            <a:r>
              <a:rPr lang="en" sz="1800" dirty="0"/>
              <a:t>Open minded; interested; curious</a:t>
            </a:r>
          </a:p>
          <a:p>
            <a:pPr marL="457200" lvl="0" indent="-381000" rtl="0">
              <a:spcBef>
                <a:spcPts val="0"/>
              </a:spcBef>
              <a:buSzPct val="100000"/>
              <a:buFont typeface="Arial" panose="020B0604020202020204" pitchFamily="34" charset="0"/>
              <a:buChar char="•"/>
            </a:pPr>
            <a:r>
              <a:rPr lang="en" b="1" dirty="0"/>
              <a:t>Be able </a:t>
            </a:r>
            <a:r>
              <a:rPr lang="en" b="1" dirty="0" smtClean="0"/>
              <a:t>to:</a:t>
            </a:r>
          </a:p>
          <a:p>
            <a:pPr marL="914400" lvl="1" indent="-381000" rtl="0">
              <a:spcBef>
                <a:spcPts val="0"/>
              </a:spcBef>
              <a:buSzPct val="100000"/>
              <a:buFont typeface="Arial" panose="020B0604020202020204" pitchFamily="34" charset="0"/>
              <a:buChar char="•"/>
            </a:pPr>
            <a:r>
              <a:rPr lang="en" sz="1800" dirty="0"/>
              <a:t>evaluate:  personal feelings/thoughts/perceptions/reactions</a:t>
            </a:r>
          </a:p>
          <a:p>
            <a:pPr marL="914400" lvl="1" indent="-381000">
              <a:spcBef>
                <a:spcPts val="0"/>
              </a:spcBef>
              <a:buSzPct val="100000"/>
              <a:buFont typeface="Arial" panose="020B0604020202020204" pitchFamily="34" charset="0"/>
              <a:buChar char="•"/>
            </a:pPr>
            <a:r>
              <a:rPr lang="en" sz="1800" dirty="0" smtClean="0"/>
              <a:t>reflect </a:t>
            </a:r>
            <a:r>
              <a:rPr lang="en" sz="1800" dirty="0"/>
              <a:t>on themselves</a:t>
            </a:r>
          </a:p>
        </p:txBody>
      </p:sp>
      <p:sp>
        <p:nvSpPr>
          <p:cNvPr id="190" name="Shape 190"/>
          <p:cNvSpPr txBox="1"/>
          <p:nvPr/>
        </p:nvSpPr>
        <p:spPr>
          <a:xfrm>
            <a:off x="6317794" y="4631602"/>
            <a:ext cx="1941299" cy="309000"/>
          </a:xfrm>
          <a:prstGeom prst="rect">
            <a:avLst/>
          </a:prstGeom>
          <a:noFill/>
          <a:ln>
            <a:noFill/>
          </a:ln>
        </p:spPr>
        <p:txBody>
          <a:bodyPr lIns="91425" tIns="91425" rIns="91425" bIns="91425" anchor="t" anchorCtr="0">
            <a:noAutofit/>
          </a:bodyPr>
          <a:lstStyle/>
          <a:p>
            <a:pPr lvl="0">
              <a:spcBef>
                <a:spcPts val="0"/>
              </a:spcBef>
              <a:buNone/>
            </a:pPr>
            <a:r>
              <a:rPr lang="en" dirty="0"/>
              <a:t>(Rollings-Carter 2010)</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22</a:t>
            </a:fld>
            <a:endParaRPr lang="en"/>
          </a:p>
        </p:txBody>
      </p:sp>
    </p:spTree>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490250" y="526350"/>
            <a:ext cx="3291900" cy="4090800"/>
          </a:xfrm>
          <a:prstGeom prst="rect">
            <a:avLst/>
          </a:prstGeom>
        </p:spPr>
        <p:txBody>
          <a:bodyPr lIns="91425" tIns="91425" rIns="91425" bIns="91425" anchor="ctr" anchorCtr="0">
            <a:noAutofit/>
          </a:bodyPr>
          <a:lstStyle/>
          <a:p>
            <a:pPr lvl="0" rtl="0">
              <a:spcBef>
                <a:spcPts val="0"/>
              </a:spcBef>
              <a:buNone/>
            </a:pPr>
            <a:r>
              <a:rPr lang="en" sz="4400"/>
              <a:t>Interculturality</a:t>
            </a:r>
          </a:p>
          <a:p>
            <a:pPr lvl="0">
              <a:spcBef>
                <a:spcPts val="0"/>
              </a:spcBef>
              <a:buNone/>
            </a:pPr>
            <a:r>
              <a:rPr lang="en" sz="4400"/>
              <a:t>Graphic</a:t>
            </a:r>
          </a:p>
        </p:txBody>
      </p:sp>
      <p:pic>
        <p:nvPicPr>
          <p:cNvPr id="196" name="Shape 196"/>
          <p:cNvPicPr preferRelativeResize="0"/>
          <p:nvPr/>
        </p:nvPicPr>
        <p:blipFill>
          <a:blip r:embed="rId3">
            <a:alphaModFix/>
          </a:blip>
          <a:stretch>
            <a:fillRect/>
          </a:stretch>
        </p:blipFill>
        <p:spPr>
          <a:xfrm>
            <a:off x="3893275" y="143237"/>
            <a:ext cx="5002175" cy="4857024"/>
          </a:xfrm>
          <a:prstGeom prst="rect">
            <a:avLst/>
          </a:prstGeom>
          <a:noFill/>
          <a:ln>
            <a:noFill/>
          </a:ln>
        </p:spPr>
      </p:pic>
      <p:sp>
        <p:nvSpPr>
          <p:cNvPr id="197" name="Shape 197"/>
          <p:cNvSpPr txBox="1"/>
          <p:nvPr/>
        </p:nvSpPr>
        <p:spPr>
          <a:xfrm>
            <a:off x="253000" y="4617150"/>
            <a:ext cx="1174499" cy="296699"/>
          </a:xfrm>
          <a:prstGeom prst="rect">
            <a:avLst/>
          </a:prstGeom>
          <a:noFill/>
          <a:ln>
            <a:noFill/>
          </a:ln>
        </p:spPr>
        <p:txBody>
          <a:bodyPr lIns="91425" tIns="91425" rIns="91425" bIns="91425" anchor="t" anchorCtr="0">
            <a:noAutofit/>
          </a:bodyPr>
          <a:lstStyle/>
          <a:p>
            <a:pPr lvl="0">
              <a:spcBef>
                <a:spcPts val="0"/>
              </a:spcBef>
              <a:buNone/>
            </a:pPr>
            <a:r>
              <a:rPr lang="en"/>
              <a:t>(Terrill 2014)</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23</a:t>
            </a:fld>
            <a:endParaRPr lang="en"/>
          </a:p>
        </p:txBody>
      </p:sp>
    </p:spTree>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a:spcBef>
                <a:spcPts val="0"/>
              </a:spcBef>
              <a:buNone/>
            </a:pPr>
            <a:r>
              <a:rPr lang="en"/>
              <a:t>Multicultural Community Connections</a:t>
            </a:r>
          </a:p>
        </p:txBody>
      </p:sp>
      <p:sp>
        <p:nvSpPr>
          <p:cNvPr id="203" name="Shape 203"/>
          <p:cNvSpPr txBox="1">
            <a:spLocks noGrp="1"/>
          </p:cNvSpPr>
          <p:nvPr>
            <p:ph type="body" idx="1"/>
          </p:nvPr>
        </p:nvSpPr>
        <p:spPr>
          <a:xfrm>
            <a:off x="311700" y="1266325"/>
            <a:ext cx="8520599" cy="3302700"/>
          </a:xfrm>
          <a:prstGeom prst="rect">
            <a:avLst/>
          </a:prstGeom>
        </p:spPr>
        <p:txBody>
          <a:bodyPr lIns="91425" tIns="91425" rIns="91425" bIns="91425" anchor="t" anchorCtr="0">
            <a:noAutofit/>
          </a:bodyPr>
          <a:lstStyle/>
          <a:p>
            <a:pPr marL="457200" lvl="0" indent="-381000" rtl="0">
              <a:lnSpc>
                <a:spcPct val="115000"/>
              </a:lnSpc>
              <a:spcBef>
                <a:spcPts val="0"/>
              </a:spcBef>
              <a:buSzPct val="100000"/>
              <a:buFont typeface="Arial" panose="020B0604020202020204" pitchFamily="34" charset="0"/>
              <a:buChar char="•"/>
            </a:pPr>
            <a:r>
              <a:rPr lang="en" sz="2000" b="1" dirty="0"/>
              <a:t>Goal:  Increase Communication Skills among Different Communities</a:t>
            </a:r>
          </a:p>
          <a:p>
            <a:pPr marL="914400" lvl="1" indent="-381000" rtl="0">
              <a:lnSpc>
                <a:spcPct val="115000"/>
              </a:lnSpc>
              <a:spcBef>
                <a:spcPts val="0"/>
              </a:spcBef>
              <a:buSzPct val="100000"/>
              <a:buFont typeface="Arial" panose="020B0604020202020204" pitchFamily="34" charset="0"/>
              <a:buChar char="•"/>
            </a:pPr>
            <a:r>
              <a:rPr lang="en" sz="2000" dirty="0"/>
              <a:t>Use Language to interact with community and globalized world</a:t>
            </a:r>
          </a:p>
          <a:p>
            <a:pPr marL="914400" lvl="1" indent="-381000" rtl="0">
              <a:lnSpc>
                <a:spcPct val="115000"/>
              </a:lnSpc>
              <a:spcBef>
                <a:spcPts val="0"/>
              </a:spcBef>
              <a:buSzPct val="100000"/>
              <a:buFont typeface="Arial" panose="020B0604020202020204" pitchFamily="34" charset="0"/>
              <a:buChar char="•"/>
            </a:pPr>
            <a:r>
              <a:rPr lang="en" sz="2000" dirty="0"/>
              <a:t>Language abilities create new possibilities for cross-cultural collaboration</a:t>
            </a:r>
          </a:p>
          <a:p>
            <a:pPr marL="914400" lvl="1" indent="-381000" rtl="0">
              <a:lnSpc>
                <a:spcPct val="115000"/>
              </a:lnSpc>
              <a:spcBef>
                <a:spcPts val="0"/>
              </a:spcBef>
              <a:buSzPct val="100000"/>
              <a:buFont typeface="Arial" panose="020B0604020202020204" pitchFamily="34" charset="0"/>
              <a:buChar char="•"/>
            </a:pPr>
            <a:r>
              <a:rPr lang="en" sz="2000" dirty="0"/>
              <a:t>Create cultural competence for smoother interaction among multicultural communities</a:t>
            </a:r>
          </a:p>
        </p:txBody>
      </p:sp>
      <p:sp>
        <p:nvSpPr>
          <p:cNvPr id="204" name="Shape 204"/>
          <p:cNvSpPr txBox="1"/>
          <p:nvPr/>
        </p:nvSpPr>
        <p:spPr>
          <a:xfrm>
            <a:off x="4724257" y="4663216"/>
            <a:ext cx="3748200" cy="372900"/>
          </a:xfrm>
          <a:prstGeom prst="rect">
            <a:avLst/>
          </a:prstGeom>
          <a:noFill/>
          <a:ln>
            <a:noFill/>
          </a:ln>
        </p:spPr>
        <p:txBody>
          <a:bodyPr lIns="91425" tIns="91425" rIns="91425" bIns="91425" anchor="t" anchorCtr="0">
            <a:noAutofit/>
          </a:bodyPr>
          <a:lstStyle/>
          <a:p>
            <a:pPr lvl="0" rtl="0">
              <a:lnSpc>
                <a:spcPct val="115000"/>
              </a:lnSpc>
              <a:spcBef>
                <a:spcPts val="0"/>
              </a:spcBef>
              <a:spcAft>
                <a:spcPts val="1600"/>
              </a:spcAft>
              <a:buNone/>
            </a:pPr>
            <a:r>
              <a:rPr lang="en" sz="1000" dirty="0">
                <a:latin typeface="Open Sans"/>
                <a:ea typeface="Open Sans"/>
                <a:cs typeface="Open Sans"/>
                <a:sym typeface="Open Sans"/>
              </a:rPr>
              <a:t>(World Readiness Standards for Learning Languages, 2012) </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24</a:t>
            </a:fld>
            <a:endParaRPr lang="en"/>
          </a:p>
        </p:txBody>
      </p:sp>
    </p:spTree>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a:spcBef>
                <a:spcPts val="0"/>
              </a:spcBef>
              <a:buNone/>
            </a:pPr>
            <a:r>
              <a:rPr lang="en"/>
              <a:t>Research Method</a:t>
            </a:r>
          </a:p>
        </p:txBody>
      </p:sp>
      <p:sp>
        <p:nvSpPr>
          <p:cNvPr id="210" name="Shape 210"/>
          <p:cNvSpPr txBox="1">
            <a:spLocks noGrp="1"/>
          </p:cNvSpPr>
          <p:nvPr>
            <p:ph type="body" idx="1"/>
          </p:nvPr>
        </p:nvSpPr>
        <p:spPr>
          <a:xfrm>
            <a:off x="460949" y="981386"/>
            <a:ext cx="8222100" cy="3596399"/>
          </a:xfrm>
          <a:prstGeom prst="rect">
            <a:avLst/>
          </a:prstGeom>
        </p:spPr>
        <p:txBody>
          <a:bodyPr lIns="91425" tIns="91425" rIns="91425" bIns="91425" anchor="t" anchorCtr="0">
            <a:noAutofit/>
          </a:bodyPr>
          <a:lstStyle/>
          <a:p>
            <a:pPr marL="285750" lvl="0" indent="-285750" rtl="0">
              <a:lnSpc>
                <a:spcPct val="100000"/>
              </a:lnSpc>
              <a:spcBef>
                <a:spcPts val="0"/>
              </a:spcBef>
              <a:buFont typeface="Arial" panose="020B0604020202020204" pitchFamily="34" charset="0"/>
              <a:buChar char="•"/>
            </a:pPr>
            <a:r>
              <a:rPr lang="en" b="1" dirty="0">
                <a:solidFill>
                  <a:srgbClr val="666666"/>
                </a:solidFill>
              </a:rPr>
              <a:t>Subject/Participants of the Study:</a:t>
            </a:r>
            <a:r>
              <a:rPr lang="en" dirty="0">
                <a:solidFill>
                  <a:srgbClr val="666666"/>
                </a:solidFill>
              </a:rPr>
              <a:t>  Total of 80 University Students </a:t>
            </a:r>
          </a:p>
          <a:p>
            <a:pPr marL="285750" lvl="0" indent="-285750" rtl="0">
              <a:lnSpc>
                <a:spcPct val="100000"/>
              </a:lnSpc>
              <a:spcBef>
                <a:spcPts val="0"/>
              </a:spcBef>
              <a:buFont typeface="Arial" panose="020B0604020202020204" pitchFamily="34" charset="0"/>
              <a:buChar char="•"/>
            </a:pPr>
            <a:r>
              <a:rPr lang="en" b="1" dirty="0">
                <a:solidFill>
                  <a:srgbClr val="666666"/>
                </a:solidFill>
              </a:rPr>
              <a:t>Demographics</a:t>
            </a:r>
          </a:p>
          <a:p>
            <a:pPr marL="914400" lvl="1" indent="-342900" rtl="0">
              <a:lnSpc>
                <a:spcPct val="100000"/>
              </a:lnSpc>
              <a:spcBef>
                <a:spcPts val="0"/>
              </a:spcBef>
              <a:buClr>
                <a:srgbClr val="666666"/>
              </a:buClr>
              <a:buSzPct val="100000"/>
              <a:buFont typeface="Arial" panose="020B0604020202020204" pitchFamily="34" charset="0"/>
              <a:buChar char="•"/>
            </a:pPr>
            <a:r>
              <a:rPr lang="en" sz="1800" dirty="0">
                <a:solidFill>
                  <a:srgbClr val="666666"/>
                </a:solidFill>
              </a:rPr>
              <a:t>Study Abroad Experience</a:t>
            </a:r>
          </a:p>
          <a:p>
            <a:pPr marL="1371600" lvl="2" indent="-342900" rtl="0">
              <a:lnSpc>
                <a:spcPct val="100000"/>
              </a:lnSpc>
              <a:spcBef>
                <a:spcPts val="0"/>
              </a:spcBef>
              <a:buClr>
                <a:srgbClr val="666666"/>
              </a:buClr>
              <a:buSzPct val="100000"/>
              <a:buFont typeface="Arial" panose="020B0604020202020204" pitchFamily="34" charset="0"/>
              <a:buChar char="•"/>
            </a:pPr>
            <a:r>
              <a:rPr lang="en" sz="1800" dirty="0">
                <a:solidFill>
                  <a:srgbClr val="666666"/>
                </a:solidFill>
              </a:rPr>
              <a:t>20 each - Japanese and American University Students</a:t>
            </a:r>
          </a:p>
          <a:p>
            <a:pPr marL="914400" lvl="1" indent="-342900" rtl="0">
              <a:lnSpc>
                <a:spcPct val="100000"/>
              </a:lnSpc>
              <a:spcBef>
                <a:spcPts val="0"/>
              </a:spcBef>
              <a:buClr>
                <a:srgbClr val="666666"/>
              </a:buClr>
              <a:buSzPct val="100000"/>
              <a:buFont typeface="Arial" panose="020B0604020202020204" pitchFamily="34" charset="0"/>
              <a:buChar char="•"/>
            </a:pPr>
            <a:r>
              <a:rPr lang="en" sz="1800" dirty="0">
                <a:solidFill>
                  <a:srgbClr val="666666"/>
                </a:solidFill>
              </a:rPr>
              <a:t>No Study Abroad Experience</a:t>
            </a:r>
          </a:p>
          <a:p>
            <a:pPr marL="1371600" lvl="2" indent="-342900" rtl="0">
              <a:lnSpc>
                <a:spcPct val="100000"/>
              </a:lnSpc>
              <a:spcBef>
                <a:spcPts val="0"/>
              </a:spcBef>
              <a:buClr>
                <a:srgbClr val="666666"/>
              </a:buClr>
              <a:buSzPct val="100000"/>
              <a:buFont typeface="Arial" panose="020B0604020202020204" pitchFamily="34" charset="0"/>
              <a:buChar char="•"/>
            </a:pPr>
            <a:r>
              <a:rPr lang="en" sz="1800" dirty="0">
                <a:solidFill>
                  <a:srgbClr val="666666"/>
                </a:solidFill>
              </a:rPr>
              <a:t>20 each - Japanese and American University Students</a:t>
            </a:r>
          </a:p>
          <a:p>
            <a:pPr marL="285750" lvl="0" indent="-285750" rtl="0">
              <a:lnSpc>
                <a:spcPct val="100000"/>
              </a:lnSpc>
              <a:spcBef>
                <a:spcPts val="0"/>
              </a:spcBef>
              <a:buFont typeface="Arial" panose="020B0604020202020204" pitchFamily="34" charset="0"/>
              <a:buChar char="•"/>
            </a:pPr>
            <a:r>
              <a:rPr lang="en" b="1" dirty="0">
                <a:solidFill>
                  <a:srgbClr val="666666"/>
                </a:solidFill>
              </a:rPr>
              <a:t>Research Instrument</a:t>
            </a:r>
          </a:p>
          <a:p>
            <a:pPr marL="514350" lvl="0" indent="-285750" rtl="0">
              <a:lnSpc>
                <a:spcPct val="100000"/>
              </a:lnSpc>
              <a:spcBef>
                <a:spcPts val="0"/>
              </a:spcBef>
              <a:buClr>
                <a:srgbClr val="666666"/>
              </a:buClr>
              <a:buFont typeface="Arial" panose="020B0604020202020204" pitchFamily="34" charset="0"/>
              <a:buChar char="•"/>
            </a:pPr>
            <a:r>
              <a:rPr lang="en" dirty="0">
                <a:solidFill>
                  <a:srgbClr val="666666"/>
                </a:solidFill>
              </a:rPr>
              <a:t>Online Survey (English, Japanese</a:t>
            </a:r>
            <a:r>
              <a:rPr lang="en" dirty="0" smtClean="0">
                <a:solidFill>
                  <a:srgbClr val="666666"/>
                </a:solidFill>
              </a:rPr>
              <a:t>)</a:t>
            </a:r>
            <a:endParaRPr lang="en" dirty="0">
              <a:solidFill>
                <a:srgbClr val="666666"/>
              </a:solidFill>
            </a:endParaRPr>
          </a:p>
        </p:txBody>
      </p:sp>
      <p:sp>
        <p:nvSpPr>
          <p:cNvPr id="2" name="TextBox 1"/>
          <p:cNvSpPr txBox="1"/>
          <p:nvPr/>
        </p:nvSpPr>
        <p:spPr>
          <a:xfrm>
            <a:off x="5433773" y="4065463"/>
            <a:ext cx="3453207" cy="584775"/>
          </a:xfrm>
          <a:prstGeom prst="rect">
            <a:avLst/>
          </a:prstGeom>
          <a:noFill/>
        </p:spPr>
        <p:txBody>
          <a:bodyPr wrap="square" rtlCol="0">
            <a:spAutoFit/>
          </a:bodyPr>
          <a:lstStyle/>
          <a:p>
            <a:pPr lvl="1"/>
            <a:r>
              <a:rPr lang="en" sz="1800" u="sng" dirty="0">
                <a:solidFill>
                  <a:schemeClr val="hlink"/>
                </a:solidFill>
                <a:hlinkClick r:id="rId3"/>
              </a:rPr>
              <a:t>Google Survey (English)</a:t>
            </a:r>
          </a:p>
          <a:p>
            <a:endParaRPr lang="en-US" dirty="0"/>
          </a:p>
        </p:txBody>
      </p:sp>
      <p:sp>
        <p:nvSpPr>
          <p:cNvPr id="3" name="Slide Number Placeholder 2"/>
          <p:cNvSpPr>
            <a:spLocks noGrp="1"/>
          </p:cNvSpPr>
          <p:nvPr>
            <p:ph type="sldNum" idx="12"/>
          </p:nvPr>
        </p:nvSpPr>
        <p:spPr/>
        <p:txBody>
          <a:bodyPr/>
          <a:lstStyle/>
          <a:p>
            <a:pPr lvl="0">
              <a:spcBef>
                <a:spcPts val="0"/>
              </a:spcBef>
              <a:buNone/>
            </a:pPr>
            <a:fld id="{00000000-1234-1234-1234-123412341234}" type="slidenum">
              <a:rPr lang="en" smtClean="0"/>
              <a:t>25</a:t>
            </a:fld>
            <a:endParaRPr lang="en"/>
          </a:p>
        </p:txBody>
      </p:sp>
    </p:spTree>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algn="ctr">
              <a:spcBef>
                <a:spcPts val="0"/>
              </a:spcBef>
              <a:buNone/>
            </a:pPr>
            <a:r>
              <a:rPr lang="en"/>
              <a:t>References</a:t>
            </a:r>
          </a:p>
        </p:txBody>
      </p:sp>
      <p:sp>
        <p:nvSpPr>
          <p:cNvPr id="216" name="Shape 216"/>
          <p:cNvSpPr txBox="1">
            <a:spLocks noGrp="1"/>
          </p:cNvSpPr>
          <p:nvPr>
            <p:ph type="body" idx="1"/>
          </p:nvPr>
        </p:nvSpPr>
        <p:spPr>
          <a:xfrm>
            <a:off x="460950" y="979300"/>
            <a:ext cx="8222100" cy="3662999"/>
          </a:xfrm>
          <a:prstGeom prst="rect">
            <a:avLst/>
          </a:prstGeom>
        </p:spPr>
        <p:txBody>
          <a:bodyPr lIns="91425" tIns="91425" rIns="91425" bIns="91425" anchor="t" anchorCtr="0">
            <a:noAutofit/>
          </a:bodyPr>
          <a:lstStyle/>
          <a:p>
            <a:pPr lvl="0" rtl="0">
              <a:lnSpc>
                <a:spcPct val="100000"/>
              </a:lnSpc>
              <a:spcBef>
                <a:spcPts val="0"/>
              </a:spcBef>
              <a:spcAft>
                <a:spcPts val="0"/>
              </a:spcAft>
              <a:buNone/>
            </a:pPr>
            <a:r>
              <a:rPr lang="en" sz="1000" dirty="0">
                <a:solidFill>
                  <a:srgbClr val="000000"/>
                </a:solidFill>
                <a:latin typeface="Arial"/>
                <a:ea typeface="Arial"/>
                <a:cs typeface="Arial"/>
                <a:sym typeface="Arial"/>
              </a:rPr>
              <a:t>Dornyei, Z. (1990). </a:t>
            </a:r>
            <a:r>
              <a:rPr lang="en" sz="1000" i="1" dirty="0">
                <a:solidFill>
                  <a:srgbClr val="000000"/>
                </a:solidFill>
                <a:latin typeface="Arial"/>
                <a:ea typeface="Arial"/>
                <a:cs typeface="Arial"/>
                <a:sym typeface="Arial"/>
              </a:rPr>
              <a:t>Analysis of Motivation Components in Foreign Language Learning</a:t>
            </a:r>
            <a:r>
              <a:rPr lang="en" sz="1000" dirty="0">
                <a:solidFill>
                  <a:srgbClr val="000000"/>
                </a:solidFill>
                <a:latin typeface="Arial"/>
                <a:ea typeface="Arial"/>
                <a:cs typeface="Arial"/>
                <a:sym typeface="Arial"/>
              </a:rPr>
              <a:t>.</a:t>
            </a:r>
          </a:p>
          <a:p>
            <a:pPr lvl="0" rtl="0">
              <a:lnSpc>
                <a:spcPct val="100000"/>
              </a:lnSpc>
              <a:spcBef>
                <a:spcPts val="0"/>
              </a:spcBef>
              <a:spcAft>
                <a:spcPts val="0"/>
              </a:spcAft>
              <a:buNone/>
            </a:pPr>
            <a:endParaRPr sz="1000" dirty="0">
              <a:solidFill>
                <a:srgbClr val="000000"/>
              </a:solidFill>
              <a:latin typeface="Arial"/>
              <a:ea typeface="Arial"/>
              <a:cs typeface="Arial"/>
              <a:sym typeface="Arial"/>
            </a:endParaRPr>
          </a:p>
          <a:p>
            <a:pPr lvl="0" rtl="0">
              <a:lnSpc>
                <a:spcPct val="100000"/>
              </a:lnSpc>
              <a:spcBef>
                <a:spcPts val="0"/>
              </a:spcBef>
              <a:buNone/>
            </a:pPr>
            <a:r>
              <a:rPr lang="en" sz="1000" dirty="0">
                <a:solidFill>
                  <a:srgbClr val="000000"/>
                </a:solidFill>
                <a:latin typeface="Arial"/>
                <a:ea typeface="Arial"/>
                <a:cs typeface="Arial"/>
                <a:sym typeface="Arial"/>
              </a:rPr>
              <a:t>Fast, T. (2014, November 15). We're Going Global?! A Look at Local Efforts to Implement Japanese National Education Goals. Retrieved November 17, 2015.</a:t>
            </a:r>
          </a:p>
          <a:p>
            <a:pPr lvl="0" rtl="0">
              <a:lnSpc>
                <a:spcPct val="100000"/>
              </a:lnSpc>
              <a:spcBef>
                <a:spcPts val="0"/>
              </a:spcBef>
              <a:buNone/>
            </a:pPr>
            <a:r>
              <a:rPr lang="en" sz="1000" dirty="0">
                <a:solidFill>
                  <a:srgbClr val="000000"/>
                </a:solidFill>
                <a:latin typeface="Arial"/>
                <a:ea typeface="Arial"/>
                <a:cs typeface="Arial"/>
                <a:sym typeface="Arial"/>
              </a:rPr>
              <a:t>Ovando, C. (2003). Bilingual Education in the United States: Historical Development and Current Issues. </a:t>
            </a:r>
            <a:r>
              <a:rPr lang="en" sz="1000" i="1" dirty="0">
                <a:solidFill>
                  <a:srgbClr val="000000"/>
                </a:solidFill>
                <a:latin typeface="Arial"/>
                <a:ea typeface="Arial"/>
                <a:cs typeface="Arial"/>
                <a:sym typeface="Arial"/>
              </a:rPr>
              <a:t>Bilingual Research Journal,</a:t>
            </a:r>
            <a:r>
              <a:rPr lang="en" sz="1000" dirty="0">
                <a:solidFill>
                  <a:srgbClr val="000000"/>
                </a:solidFill>
                <a:latin typeface="Arial"/>
                <a:ea typeface="Arial"/>
                <a:cs typeface="Arial"/>
                <a:sym typeface="Arial"/>
              </a:rPr>
              <a:t> </a:t>
            </a:r>
            <a:r>
              <a:rPr lang="en" sz="1000" i="1" dirty="0">
                <a:solidFill>
                  <a:srgbClr val="000000"/>
                </a:solidFill>
                <a:latin typeface="Arial"/>
                <a:ea typeface="Arial"/>
                <a:cs typeface="Arial"/>
                <a:sym typeface="Arial"/>
              </a:rPr>
              <a:t>27</a:t>
            </a:r>
            <a:r>
              <a:rPr lang="en" sz="1000" dirty="0">
                <a:solidFill>
                  <a:srgbClr val="000000"/>
                </a:solidFill>
                <a:latin typeface="Arial"/>
                <a:ea typeface="Arial"/>
                <a:cs typeface="Arial"/>
                <a:sym typeface="Arial"/>
              </a:rPr>
              <a:t>(1). Retrieved November 18, 2015. </a:t>
            </a:r>
          </a:p>
          <a:p>
            <a:pPr lvl="0" rtl="0">
              <a:lnSpc>
                <a:spcPct val="100000"/>
              </a:lnSpc>
              <a:spcBef>
                <a:spcPts val="0"/>
              </a:spcBef>
              <a:buNone/>
            </a:pPr>
            <a:r>
              <a:rPr lang="en" sz="1000" dirty="0">
                <a:solidFill>
                  <a:srgbClr val="000000"/>
                </a:solidFill>
                <a:latin typeface="Arial"/>
                <a:ea typeface="Arial"/>
                <a:cs typeface="Arial"/>
                <a:sym typeface="Arial"/>
              </a:rPr>
              <a:t>Paran, A., &amp; Sercu, L. (Eds.). (2010). New Perspectives on Language and Education : Testing the Untestable in Language Education. Clevedon, GBR: Multilingual Matters. Retrieved from</a:t>
            </a:r>
            <a:r>
              <a:rPr lang="en" sz="1000" dirty="0">
                <a:solidFill>
                  <a:srgbClr val="000000"/>
                </a:solidFill>
                <a:latin typeface="Arial"/>
                <a:ea typeface="Arial"/>
                <a:cs typeface="Arial"/>
                <a:sym typeface="Arial"/>
                <a:hlinkClick r:id="rId3"/>
              </a:rPr>
              <a:t> </a:t>
            </a:r>
            <a:r>
              <a:rPr lang="en" sz="1000" u="sng" dirty="0">
                <a:solidFill>
                  <a:srgbClr val="1155CC"/>
                </a:solidFill>
                <a:latin typeface="Arial"/>
                <a:ea typeface="Arial"/>
                <a:cs typeface="Arial"/>
                <a:sym typeface="Arial"/>
                <a:hlinkClick r:id="rId3"/>
              </a:rPr>
              <a:t>http://www.ebrary.com</a:t>
            </a:r>
          </a:p>
          <a:p>
            <a:pPr lvl="0" rtl="0">
              <a:lnSpc>
                <a:spcPct val="100000"/>
              </a:lnSpc>
              <a:spcBef>
                <a:spcPts val="0"/>
              </a:spcBef>
              <a:buNone/>
            </a:pPr>
            <a:r>
              <a:rPr lang="en" sz="1000" dirty="0">
                <a:solidFill>
                  <a:srgbClr val="000000"/>
                </a:solidFill>
                <a:latin typeface="Arial"/>
                <a:ea typeface="Arial"/>
                <a:cs typeface="Arial"/>
                <a:sym typeface="Arial"/>
              </a:rPr>
              <a:t>Rollings-Carter, F. (2010). What is interculturality? Retrieved December 16, 2015, from </a:t>
            </a:r>
            <a:r>
              <a:rPr lang="en" sz="1000" u="sng" dirty="0">
                <a:solidFill>
                  <a:schemeClr val="accent5"/>
                </a:solidFill>
                <a:latin typeface="Arial"/>
                <a:ea typeface="Arial"/>
                <a:cs typeface="Arial"/>
                <a:sym typeface="Arial"/>
                <a:hlinkClick r:id="rId4"/>
              </a:rPr>
              <a:t>http://www.learnnc.org/lp/editions/linguafolio/6122</a:t>
            </a:r>
            <a:r>
              <a:rPr lang="en" sz="1000" dirty="0">
                <a:solidFill>
                  <a:srgbClr val="000000"/>
                </a:solidFill>
                <a:latin typeface="Arial"/>
                <a:ea typeface="Arial"/>
                <a:cs typeface="Arial"/>
                <a:sym typeface="Arial"/>
              </a:rPr>
              <a:t> </a:t>
            </a:r>
          </a:p>
          <a:p>
            <a:pPr lvl="0" rtl="0">
              <a:lnSpc>
                <a:spcPct val="100000"/>
              </a:lnSpc>
              <a:spcBef>
                <a:spcPts val="0"/>
              </a:spcBef>
              <a:buNone/>
            </a:pPr>
            <a:r>
              <a:rPr lang="en" sz="1000" dirty="0">
                <a:solidFill>
                  <a:srgbClr val="000000"/>
                </a:solidFill>
                <a:latin typeface="Arial"/>
                <a:ea typeface="Arial"/>
                <a:cs typeface="Arial"/>
                <a:sym typeface="Arial"/>
              </a:rPr>
              <a:t>Terrill, L. (2014). Effective Lesson Design: Making Every Minute Count. Retrieved December 16, 2015, from https://lauraterrill.wikispaces.com/Presentations</a:t>
            </a:r>
          </a:p>
          <a:p>
            <a:pPr lvl="0" rtl="0">
              <a:lnSpc>
                <a:spcPct val="100000"/>
              </a:lnSpc>
              <a:spcBef>
                <a:spcPts val="0"/>
              </a:spcBef>
              <a:buNone/>
            </a:pPr>
            <a:r>
              <a:rPr lang="en" sz="1000" dirty="0">
                <a:solidFill>
                  <a:srgbClr val="222222"/>
                </a:solidFill>
                <a:highlight>
                  <a:srgbClr val="FFFFFF"/>
                </a:highlight>
                <a:latin typeface="Arial"/>
                <a:ea typeface="Arial"/>
                <a:cs typeface="Arial"/>
                <a:sym typeface="Arial"/>
              </a:rPr>
              <a:t>Warner,I.(2014).English Language Proficiency Testing in Japan.113-124.Retrieved from</a:t>
            </a:r>
            <a:r>
              <a:rPr lang="en" sz="1000" dirty="0">
                <a:solidFill>
                  <a:srgbClr val="0000FF"/>
                </a:solidFill>
                <a:highlight>
                  <a:srgbClr val="FFFFFF"/>
                </a:highlight>
                <a:latin typeface="Arial"/>
                <a:ea typeface="Arial"/>
                <a:cs typeface="Arial"/>
                <a:sym typeface="Arial"/>
              </a:rPr>
              <a:t> </a:t>
            </a:r>
            <a:r>
              <a:rPr lang="en" sz="1000" u="sng" dirty="0">
                <a:solidFill>
                  <a:srgbClr val="0000FF"/>
                </a:solidFill>
                <a:highlight>
                  <a:srgbClr val="FFFFFF"/>
                </a:highlight>
                <a:latin typeface="Arial"/>
                <a:ea typeface="Arial"/>
                <a:cs typeface="Arial"/>
                <a:sym typeface="Arial"/>
                <a:hlinkClick r:id="rId5"/>
              </a:rPr>
              <a:t>http://kiui.jp/pc/kiyou/kiyou-no25/honbun/11.pdf</a:t>
            </a:r>
            <a:r>
              <a:rPr lang="en" sz="1000" dirty="0">
                <a:solidFill>
                  <a:srgbClr val="0000FF"/>
                </a:solidFill>
                <a:highlight>
                  <a:srgbClr val="FFFFFF"/>
                </a:highlight>
                <a:latin typeface="Arial"/>
                <a:ea typeface="Arial"/>
                <a:cs typeface="Arial"/>
                <a:sym typeface="Arial"/>
              </a:rPr>
              <a:t> </a:t>
            </a:r>
          </a:p>
          <a:p>
            <a:pPr lvl="0" rtl="0">
              <a:lnSpc>
                <a:spcPct val="100000"/>
              </a:lnSpc>
              <a:spcBef>
                <a:spcPts val="0"/>
              </a:spcBef>
              <a:buNone/>
            </a:pPr>
            <a:r>
              <a:rPr lang="en" sz="1000" dirty="0">
                <a:solidFill>
                  <a:srgbClr val="222222"/>
                </a:solidFill>
                <a:highlight>
                  <a:srgbClr val="FFFFFF"/>
                </a:highlight>
                <a:latin typeface="Arial"/>
                <a:ea typeface="Arial"/>
                <a:cs typeface="Arial"/>
                <a:sym typeface="Arial"/>
              </a:rPr>
              <a:t>Wetzel, P., &amp; Watanabe, S. (1998). Assessing Second Language Proficiency in an American University.</a:t>
            </a:r>
          </a:p>
          <a:p>
            <a:pPr lvl="0" rtl="0">
              <a:lnSpc>
                <a:spcPct val="100000"/>
              </a:lnSpc>
              <a:spcBef>
                <a:spcPts val="0"/>
              </a:spcBef>
              <a:buNone/>
            </a:pPr>
            <a:r>
              <a:rPr lang="en" sz="1000" dirty="0">
                <a:solidFill>
                  <a:srgbClr val="000000"/>
                </a:solidFill>
                <a:latin typeface="Arial"/>
                <a:ea typeface="Arial"/>
                <a:cs typeface="Arial"/>
                <a:sym typeface="Arial"/>
              </a:rPr>
              <a:t>World Language Content Standards for California Public Schools: Kindergarten through Grade Twelve. (2010). Retrieved November 17, 2015.  </a:t>
            </a:r>
          </a:p>
          <a:p>
            <a:pPr lvl="0" rtl="0">
              <a:lnSpc>
                <a:spcPct val="100000"/>
              </a:lnSpc>
              <a:spcBef>
                <a:spcPts val="0"/>
              </a:spcBef>
              <a:buNone/>
            </a:pPr>
            <a:r>
              <a:rPr lang="en" sz="1000" dirty="0">
                <a:solidFill>
                  <a:srgbClr val="000000"/>
                </a:solidFill>
                <a:latin typeface="Arial"/>
                <a:ea typeface="Arial"/>
                <a:cs typeface="Arial"/>
                <a:sym typeface="Arial"/>
              </a:rPr>
              <a:t>World Readiness Standards for Learning Languages. (2012). Retrieved November 17, 2015.</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26</a:t>
            </a:fld>
            <a:endParaRPr lang="en"/>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a:spcBef>
                <a:spcPts val="0"/>
              </a:spcBef>
              <a:buNone/>
            </a:pPr>
            <a:r>
              <a:rPr lang="en"/>
              <a:t>Significance of the Study</a:t>
            </a:r>
          </a:p>
        </p:txBody>
      </p:sp>
      <p:sp>
        <p:nvSpPr>
          <p:cNvPr id="79" name="Shape 79"/>
          <p:cNvSpPr txBox="1">
            <a:spLocks noGrp="1"/>
          </p:cNvSpPr>
          <p:nvPr>
            <p:ph type="body" idx="1"/>
          </p:nvPr>
        </p:nvSpPr>
        <p:spPr>
          <a:xfrm>
            <a:off x="0" y="1086641"/>
            <a:ext cx="9144000" cy="3638400"/>
          </a:xfrm>
          <a:prstGeom prst="rect">
            <a:avLst/>
          </a:prstGeom>
        </p:spPr>
        <p:txBody>
          <a:bodyPr lIns="91425" tIns="91425" rIns="91425" bIns="91425" anchor="t" anchorCtr="0">
            <a:noAutofit/>
          </a:bodyPr>
          <a:lstStyle/>
          <a:p>
            <a:pPr marL="514350" lvl="0" indent="-285750" rtl="0">
              <a:lnSpc>
                <a:spcPct val="100000"/>
              </a:lnSpc>
              <a:spcBef>
                <a:spcPts val="0"/>
              </a:spcBef>
              <a:buFont typeface="Arial" panose="020B0604020202020204" pitchFamily="34" charset="0"/>
              <a:buChar char="•"/>
            </a:pPr>
            <a:r>
              <a:rPr lang="en" dirty="0"/>
              <a:t>Teacher and teaching methods play a large role in student engagement</a:t>
            </a:r>
          </a:p>
          <a:p>
            <a:pPr marL="514350" lvl="0" indent="-285750" rtl="0">
              <a:lnSpc>
                <a:spcPct val="100000"/>
              </a:lnSpc>
              <a:spcBef>
                <a:spcPts val="0"/>
              </a:spcBef>
              <a:buFont typeface="Arial" panose="020B0604020202020204" pitchFamily="34" charset="0"/>
              <a:buChar char="•"/>
            </a:pPr>
            <a:r>
              <a:rPr lang="en" dirty="0"/>
              <a:t>To create connections between students and multicultural communities → need effective and engaging teaching methods</a:t>
            </a:r>
          </a:p>
          <a:p>
            <a:pPr marL="514350" lvl="0" indent="-285750" rtl="0">
              <a:lnSpc>
                <a:spcPct val="100000"/>
              </a:lnSpc>
              <a:spcBef>
                <a:spcPts val="0"/>
              </a:spcBef>
              <a:buFont typeface="Arial" panose="020B0604020202020204" pitchFamily="34" charset="0"/>
              <a:buChar char="•"/>
            </a:pPr>
            <a:r>
              <a:rPr lang="en" dirty="0"/>
              <a:t>We want to discover the connection between language learning and multicultural understanding</a:t>
            </a:r>
          </a:p>
          <a:p>
            <a:pPr marL="514350" lvl="0" indent="-285750" rtl="0">
              <a:lnSpc>
                <a:spcPct val="100000"/>
              </a:lnSpc>
              <a:spcBef>
                <a:spcPts val="0"/>
              </a:spcBef>
              <a:buFont typeface="Arial" panose="020B0604020202020204" pitchFamily="34" charset="0"/>
              <a:buChar char="•"/>
            </a:pPr>
            <a:r>
              <a:rPr lang="en" dirty="0"/>
              <a:t>We want to know how foreign language education differs in Japan and America </a:t>
            </a:r>
          </a:p>
          <a:p>
            <a:pPr marL="514350" lvl="0" indent="-285750" rtl="0">
              <a:lnSpc>
                <a:spcPct val="100000"/>
              </a:lnSpc>
              <a:spcBef>
                <a:spcPts val="0"/>
              </a:spcBef>
              <a:buFont typeface="Arial" panose="020B0604020202020204" pitchFamily="34" charset="0"/>
              <a:buChar char="•"/>
            </a:pPr>
            <a:r>
              <a:rPr lang="en" dirty="0"/>
              <a:t>We became involved in multicultural communities through foreign language education - did other students do the same?</a:t>
            </a:r>
          </a:p>
          <a:p>
            <a:pPr marL="514350" lvl="0" indent="-285750" rtl="0">
              <a:lnSpc>
                <a:spcPct val="100000"/>
              </a:lnSpc>
              <a:spcBef>
                <a:spcPts val="0"/>
              </a:spcBef>
              <a:buFont typeface="Arial" panose="020B0604020202020204" pitchFamily="34" charset="0"/>
              <a:buChar char="•"/>
            </a:pPr>
            <a:r>
              <a:rPr lang="en" dirty="0"/>
              <a:t>We decided to find out other students’ experiences with foreign language education and how it was affected by their language learning environment</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3</a:t>
            </a:fld>
            <a:endParaRPr lang="en"/>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a:spcBef>
                <a:spcPts val="0"/>
              </a:spcBef>
              <a:buNone/>
            </a:pPr>
            <a:r>
              <a:rPr lang="en"/>
              <a:t>Significance of Study: Hatty</a:t>
            </a:r>
          </a:p>
        </p:txBody>
      </p:sp>
      <p:sp>
        <p:nvSpPr>
          <p:cNvPr id="85" name="Shape 85"/>
          <p:cNvSpPr txBox="1">
            <a:spLocks noGrp="1"/>
          </p:cNvSpPr>
          <p:nvPr>
            <p:ph type="body" idx="1"/>
          </p:nvPr>
        </p:nvSpPr>
        <p:spPr>
          <a:xfrm>
            <a:off x="311700" y="1266175"/>
            <a:ext cx="8330100" cy="3302700"/>
          </a:xfrm>
          <a:prstGeom prst="rect">
            <a:avLst/>
          </a:prstGeom>
        </p:spPr>
        <p:txBody>
          <a:bodyPr lIns="91425" tIns="91425" rIns="91425" bIns="91425" anchor="t" anchorCtr="0">
            <a:noAutofit/>
          </a:bodyPr>
          <a:lstStyle/>
          <a:p>
            <a:pPr marL="457200" lvl="0" indent="-342900" rtl="0">
              <a:spcBef>
                <a:spcPts val="0"/>
              </a:spcBef>
              <a:buSzPct val="100000"/>
              <a:buFont typeface="Arial" panose="020B0604020202020204" pitchFamily="34" charset="0"/>
              <a:buChar char="•"/>
            </a:pPr>
            <a:r>
              <a:rPr lang="en" sz="1800" dirty="0"/>
              <a:t>I’ve always been interested in cultures around the world</a:t>
            </a:r>
          </a:p>
          <a:p>
            <a:pPr marL="457200" lvl="0" indent="-342900" rtl="0">
              <a:spcBef>
                <a:spcPts val="0"/>
              </a:spcBef>
              <a:buSzPct val="100000"/>
              <a:buFont typeface="Arial" panose="020B0604020202020204" pitchFamily="34" charset="0"/>
              <a:buChar char="•"/>
            </a:pPr>
            <a:r>
              <a:rPr lang="en" sz="1800" dirty="0"/>
              <a:t>At Okayama University, I helped create a Global Resolution -- aiming to create a more global university</a:t>
            </a:r>
          </a:p>
          <a:p>
            <a:pPr marL="457200" lvl="0" indent="-342900" rtl="0">
              <a:spcBef>
                <a:spcPts val="0"/>
              </a:spcBef>
              <a:buSzPct val="100000"/>
              <a:buFont typeface="Arial" panose="020B0604020202020204" pitchFamily="34" charset="0"/>
              <a:buChar char="•"/>
            </a:pPr>
            <a:r>
              <a:rPr lang="en" sz="1800" dirty="0"/>
              <a:t>I’d like to continue helping to create global and multicultural communities</a:t>
            </a:r>
          </a:p>
          <a:p>
            <a:pPr marL="457200" lvl="0" indent="-342900" rtl="0">
              <a:spcBef>
                <a:spcPts val="0"/>
              </a:spcBef>
              <a:buSzPct val="100000"/>
              <a:buFont typeface="Arial" panose="020B0604020202020204" pitchFamily="34" charset="0"/>
              <a:buChar char="•"/>
            </a:pPr>
            <a:r>
              <a:rPr lang="en" sz="1800" dirty="0"/>
              <a:t>I want to gain a more in depth understanding of foreign language education.</a:t>
            </a:r>
          </a:p>
          <a:p>
            <a:pPr marL="457200" lvl="0" indent="-342900" rtl="0">
              <a:spcBef>
                <a:spcPts val="0"/>
              </a:spcBef>
              <a:buSzPct val="100000"/>
              <a:buFont typeface="Arial" panose="020B0604020202020204" pitchFamily="34" charset="0"/>
              <a:buChar char="•"/>
            </a:pPr>
            <a:r>
              <a:rPr lang="en" sz="1800" dirty="0"/>
              <a:t>I also want to apply what I learn from our research to teaching in the future.</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4</a:t>
            </a:fld>
            <a:endParaRPr lang="en"/>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rtl="0">
              <a:spcBef>
                <a:spcPts val="0"/>
              </a:spcBef>
              <a:buNone/>
            </a:pPr>
            <a:r>
              <a:rPr lang="en"/>
              <a:t>Significance of Study: D’Andre</a:t>
            </a:r>
          </a:p>
        </p:txBody>
      </p:sp>
      <p:sp>
        <p:nvSpPr>
          <p:cNvPr id="91" name="Shape 91"/>
          <p:cNvSpPr txBox="1">
            <a:spLocks noGrp="1"/>
          </p:cNvSpPr>
          <p:nvPr>
            <p:ph type="body" idx="1"/>
          </p:nvPr>
        </p:nvSpPr>
        <p:spPr>
          <a:xfrm>
            <a:off x="311700" y="1152424"/>
            <a:ext cx="8520599" cy="3302700"/>
          </a:xfrm>
          <a:prstGeom prst="rect">
            <a:avLst/>
          </a:prstGeom>
        </p:spPr>
        <p:txBody>
          <a:bodyPr lIns="91425" tIns="91425" rIns="91425" bIns="91425" anchor="t" anchorCtr="0">
            <a:noAutofit/>
          </a:bodyPr>
          <a:lstStyle/>
          <a:p>
            <a:pPr marL="457200" lvl="0" indent="-381000" rtl="0">
              <a:spcBef>
                <a:spcPts val="0"/>
              </a:spcBef>
              <a:buSzPct val="100000"/>
              <a:buFont typeface="Arial" panose="020B0604020202020204" pitchFamily="34" charset="0"/>
              <a:buChar char="•"/>
            </a:pPr>
            <a:r>
              <a:rPr lang="en" sz="2400" dirty="0"/>
              <a:t>While Studying in our Service Learning class, I learned how language can help connect you to other cultures which in return helps promote equality and fairness.</a:t>
            </a:r>
          </a:p>
          <a:p>
            <a:pPr marL="457200" lvl="0" indent="-381000" rtl="0">
              <a:spcBef>
                <a:spcPts val="0"/>
              </a:spcBef>
              <a:buSzPct val="100000"/>
              <a:buFont typeface="Arial" panose="020B0604020202020204" pitchFamily="34" charset="0"/>
              <a:buChar char="•"/>
            </a:pPr>
            <a:r>
              <a:rPr lang="en" sz="2400" dirty="0"/>
              <a:t>This theory intrigued me, and I became interested in this topic.</a:t>
            </a:r>
          </a:p>
          <a:p>
            <a:pPr marL="457200" lvl="0" indent="-381000">
              <a:spcBef>
                <a:spcPts val="0"/>
              </a:spcBef>
              <a:buSzPct val="100000"/>
              <a:buFont typeface="Arial" panose="020B0604020202020204" pitchFamily="34" charset="0"/>
              <a:buChar char="•"/>
            </a:pPr>
            <a:r>
              <a:rPr lang="en" sz="2400" dirty="0"/>
              <a:t>Therefore, I would like to know how foreign language teaching in America and Japan lead to connections with multicultural communities.</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5</a:t>
            </a:fld>
            <a:endParaRPr lang="en"/>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a:spcBef>
                <a:spcPts val="0"/>
              </a:spcBef>
              <a:buNone/>
            </a:pPr>
            <a:r>
              <a:rPr lang="en"/>
              <a:t>Research Questions</a:t>
            </a:r>
          </a:p>
        </p:txBody>
      </p:sp>
      <p:sp>
        <p:nvSpPr>
          <p:cNvPr id="97" name="Shape 97"/>
          <p:cNvSpPr txBox="1">
            <a:spLocks noGrp="1"/>
          </p:cNvSpPr>
          <p:nvPr>
            <p:ph type="body" idx="1"/>
          </p:nvPr>
        </p:nvSpPr>
        <p:spPr>
          <a:xfrm>
            <a:off x="311700" y="1152425"/>
            <a:ext cx="8520599" cy="3621600"/>
          </a:xfrm>
          <a:prstGeom prst="rect">
            <a:avLst/>
          </a:prstGeom>
        </p:spPr>
        <p:txBody>
          <a:bodyPr lIns="91425" tIns="91425" rIns="91425" bIns="91425" anchor="t" anchorCtr="0">
            <a:noAutofit/>
          </a:bodyPr>
          <a:lstStyle/>
          <a:p>
            <a:pPr marL="457200" lvl="0" indent="-381000" rtl="0">
              <a:spcBef>
                <a:spcPts val="0"/>
              </a:spcBef>
              <a:spcAft>
                <a:spcPts val="0"/>
              </a:spcAft>
              <a:buSzPct val="100000"/>
              <a:buAutoNum type="arabicPeriod"/>
            </a:pPr>
            <a:r>
              <a:rPr lang="en" sz="2400"/>
              <a:t>What are students’ experiences with foreign language education?</a:t>
            </a:r>
          </a:p>
          <a:p>
            <a:pPr marL="457200" lvl="0" indent="-381000" rtl="0">
              <a:spcBef>
                <a:spcPts val="0"/>
              </a:spcBef>
              <a:spcAft>
                <a:spcPts val="0"/>
              </a:spcAft>
              <a:buSzPct val="100000"/>
              <a:buAutoNum type="arabicPeriod"/>
            </a:pPr>
            <a:r>
              <a:rPr lang="en" sz="2400"/>
              <a:t>To what extent are foreign language classrooms helping create intercultural competency?</a:t>
            </a:r>
          </a:p>
          <a:p>
            <a:pPr marL="457200" lvl="0" indent="-381000" rtl="0">
              <a:spcBef>
                <a:spcPts val="0"/>
              </a:spcBef>
              <a:spcAft>
                <a:spcPts val="0"/>
              </a:spcAft>
              <a:buSzPct val="100000"/>
              <a:buAutoNum type="arabicPeriod"/>
            </a:pPr>
            <a:r>
              <a:rPr lang="en" sz="2400"/>
              <a:t>What role does foreign language education play in creating connections between students and multicultural/multilingual communities?</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6</a:t>
            </a:fld>
            <a:endParaRPr lang="en"/>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algn="ctr" rtl="0">
              <a:spcBef>
                <a:spcPts val="0"/>
              </a:spcBef>
              <a:buNone/>
            </a:pPr>
            <a:r>
              <a:rPr lang="en"/>
              <a:t>New ~ Research Background Outline ~ Old</a:t>
            </a:r>
          </a:p>
          <a:p>
            <a:pPr lvl="0">
              <a:spcBef>
                <a:spcPts val="0"/>
              </a:spcBef>
              <a:buNone/>
            </a:pPr>
            <a:endParaRPr/>
          </a:p>
        </p:txBody>
      </p:sp>
      <p:sp>
        <p:nvSpPr>
          <p:cNvPr id="103" name="Shape 103"/>
          <p:cNvSpPr txBox="1">
            <a:spLocks noGrp="1"/>
          </p:cNvSpPr>
          <p:nvPr>
            <p:ph type="body" idx="1"/>
          </p:nvPr>
        </p:nvSpPr>
        <p:spPr>
          <a:xfrm>
            <a:off x="311700" y="1266175"/>
            <a:ext cx="3999899" cy="3302700"/>
          </a:xfrm>
          <a:prstGeom prst="rect">
            <a:avLst/>
          </a:prstGeom>
        </p:spPr>
        <p:txBody>
          <a:bodyPr lIns="91425" tIns="91425" rIns="91425" bIns="91425" anchor="t" anchorCtr="0">
            <a:noAutofit/>
          </a:bodyPr>
          <a:lstStyle/>
          <a:p>
            <a:pPr marL="457200" lvl="0" indent="-342900" rtl="0">
              <a:lnSpc>
                <a:spcPct val="100000"/>
              </a:lnSpc>
              <a:spcBef>
                <a:spcPts val="0"/>
              </a:spcBef>
              <a:buSzPct val="100000"/>
              <a:buAutoNum type="arabicPeriod"/>
            </a:pPr>
            <a:r>
              <a:rPr lang="en" sz="1600" dirty="0"/>
              <a:t>Foreign Language Student </a:t>
            </a:r>
            <a:r>
              <a:rPr lang="en" sz="1600" dirty="0" smtClean="0"/>
              <a:t>Trends</a:t>
            </a:r>
          </a:p>
          <a:p>
            <a:pPr marL="457200" lvl="0" indent="-342900" rtl="0">
              <a:lnSpc>
                <a:spcPct val="100000"/>
              </a:lnSpc>
              <a:spcBef>
                <a:spcPts val="0"/>
              </a:spcBef>
              <a:buSzPct val="100000"/>
              <a:buAutoNum type="arabicPeriod"/>
            </a:pPr>
            <a:r>
              <a:rPr lang="en" sz="1600" dirty="0" smtClean="0"/>
              <a:t>Study Abroad Trends</a:t>
            </a:r>
          </a:p>
          <a:p>
            <a:pPr marL="457200" lvl="0" indent="-342900" rtl="0">
              <a:lnSpc>
                <a:spcPct val="100000"/>
              </a:lnSpc>
              <a:spcBef>
                <a:spcPts val="0"/>
              </a:spcBef>
              <a:buSzPct val="100000"/>
              <a:buAutoNum type="arabicPeriod"/>
            </a:pPr>
            <a:r>
              <a:rPr lang="en" sz="1600" dirty="0" smtClean="0"/>
              <a:t>Foreign </a:t>
            </a:r>
            <a:r>
              <a:rPr lang="en" sz="1600" dirty="0"/>
              <a:t>Language Education Awareness</a:t>
            </a:r>
          </a:p>
          <a:p>
            <a:pPr marL="457200" lvl="0" indent="-342900" rtl="0">
              <a:lnSpc>
                <a:spcPct val="100000"/>
              </a:lnSpc>
              <a:spcBef>
                <a:spcPts val="0"/>
              </a:spcBef>
              <a:buSzPct val="100000"/>
              <a:buAutoNum type="arabicPeriod"/>
            </a:pPr>
            <a:r>
              <a:rPr lang="en" sz="1600" dirty="0"/>
              <a:t>Student Experiences</a:t>
            </a:r>
          </a:p>
          <a:p>
            <a:pPr marL="457200" lvl="0" indent="-342900" rtl="0">
              <a:lnSpc>
                <a:spcPct val="100000"/>
              </a:lnSpc>
              <a:spcBef>
                <a:spcPts val="0"/>
              </a:spcBef>
              <a:buSzPct val="100000"/>
              <a:buAutoNum type="arabicPeriod"/>
            </a:pPr>
            <a:r>
              <a:rPr lang="en" sz="1600" dirty="0"/>
              <a:t>Grammar towards Communication</a:t>
            </a:r>
          </a:p>
          <a:p>
            <a:pPr marL="457200" lvl="0" indent="-342900" rtl="0">
              <a:lnSpc>
                <a:spcPct val="100000"/>
              </a:lnSpc>
              <a:spcBef>
                <a:spcPts val="0"/>
              </a:spcBef>
              <a:buSzPct val="100000"/>
              <a:buAutoNum type="arabicPeriod"/>
            </a:pPr>
            <a:r>
              <a:rPr lang="en" sz="1600" dirty="0"/>
              <a:t>Foreign Language Education Standards</a:t>
            </a:r>
          </a:p>
          <a:p>
            <a:pPr marL="457200" lvl="0" indent="-342900">
              <a:lnSpc>
                <a:spcPct val="100000"/>
              </a:lnSpc>
              <a:spcBef>
                <a:spcPts val="0"/>
              </a:spcBef>
              <a:buSzPct val="100000"/>
              <a:buAutoNum type="arabicPeriod"/>
            </a:pPr>
            <a:r>
              <a:rPr lang="en" sz="1600" dirty="0"/>
              <a:t>Interculturality</a:t>
            </a:r>
          </a:p>
        </p:txBody>
      </p:sp>
      <p:sp>
        <p:nvSpPr>
          <p:cNvPr id="104" name="Shape 104"/>
          <p:cNvSpPr txBox="1">
            <a:spLocks noGrp="1"/>
          </p:cNvSpPr>
          <p:nvPr>
            <p:ph type="body" idx="2"/>
          </p:nvPr>
        </p:nvSpPr>
        <p:spPr>
          <a:xfrm>
            <a:off x="4832400" y="1266175"/>
            <a:ext cx="3999899" cy="3302700"/>
          </a:xfrm>
          <a:prstGeom prst="rect">
            <a:avLst/>
          </a:prstGeom>
        </p:spPr>
        <p:txBody>
          <a:bodyPr lIns="91425" tIns="91425" rIns="91425" bIns="91425" anchor="t" anchorCtr="0">
            <a:noAutofit/>
          </a:bodyPr>
          <a:lstStyle/>
          <a:p>
            <a:pPr marL="457200" lvl="0" indent="-342900" rtl="0">
              <a:lnSpc>
                <a:spcPct val="100000"/>
              </a:lnSpc>
              <a:spcBef>
                <a:spcPts val="0"/>
              </a:spcBef>
              <a:buSzPct val="100000"/>
              <a:buAutoNum type="arabicPeriod"/>
            </a:pPr>
            <a:r>
              <a:rPr lang="en" sz="1600" dirty="0"/>
              <a:t>History of Foreign Language Education and Classrooms</a:t>
            </a:r>
          </a:p>
          <a:p>
            <a:pPr marL="457200" lvl="0" indent="-342900" rtl="0">
              <a:lnSpc>
                <a:spcPct val="100000"/>
              </a:lnSpc>
              <a:spcBef>
                <a:spcPts val="0"/>
              </a:spcBef>
              <a:buSzPct val="100000"/>
              <a:buAutoNum type="arabicPeriod"/>
            </a:pPr>
            <a:r>
              <a:rPr lang="en" sz="1600" dirty="0"/>
              <a:t>Current Foreign Language Curriculum Standards</a:t>
            </a:r>
          </a:p>
          <a:p>
            <a:pPr marL="457200" lvl="0" indent="-342900" rtl="0">
              <a:lnSpc>
                <a:spcPct val="100000"/>
              </a:lnSpc>
              <a:spcBef>
                <a:spcPts val="0"/>
              </a:spcBef>
              <a:buSzPct val="100000"/>
              <a:buAutoNum type="arabicPeriod"/>
            </a:pPr>
            <a:r>
              <a:rPr lang="en" sz="1600" dirty="0"/>
              <a:t>Foreign Language Education Environments</a:t>
            </a:r>
          </a:p>
          <a:p>
            <a:pPr marL="457200" lvl="0" indent="-342900" rtl="0">
              <a:lnSpc>
                <a:spcPct val="100000"/>
              </a:lnSpc>
              <a:spcBef>
                <a:spcPts val="0"/>
              </a:spcBef>
              <a:buSzPct val="100000"/>
              <a:buAutoNum type="arabicPeriod"/>
            </a:pPr>
            <a:r>
              <a:rPr lang="en" sz="1600" dirty="0"/>
              <a:t>Multicultural Community Connections</a:t>
            </a:r>
          </a:p>
          <a:p>
            <a:pPr marL="457200" lvl="0" indent="-342900" rtl="0">
              <a:lnSpc>
                <a:spcPct val="100000"/>
              </a:lnSpc>
              <a:spcBef>
                <a:spcPts val="0"/>
              </a:spcBef>
              <a:buSzPct val="100000"/>
              <a:buAutoNum type="arabicPeriod"/>
            </a:pPr>
            <a:r>
              <a:rPr lang="en" sz="1600" dirty="0"/>
              <a:t>Values in Foreign Language Education</a:t>
            </a:r>
          </a:p>
          <a:p>
            <a:pPr marL="457200" lvl="0" indent="-342900">
              <a:lnSpc>
                <a:spcPct val="100000"/>
              </a:lnSpc>
              <a:spcBef>
                <a:spcPts val="0"/>
              </a:spcBef>
              <a:buSzPct val="100000"/>
              <a:buAutoNum type="arabicPeriod"/>
            </a:pPr>
            <a:r>
              <a:rPr lang="en" sz="1600" dirty="0"/>
              <a:t>Assessment of Proficiency</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7</a:t>
            </a:fld>
            <a:endParaRPr lang="en"/>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a:spcBef>
                <a:spcPts val="0"/>
              </a:spcBef>
              <a:buNone/>
            </a:pPr>
            <a:r>
              <a:rPr lang="en"/>
              <a:t>Research Background Outline ~ Current Combo</a:t>
            </a:r>
          </a:p>
        </p:txBody>
      </p:sp>
      <p:sp>
        <p:nvSpPr>
          <p:cNvPr id="110" name="Shape 110"/>
          <p:cNvSpPr txBox="1">
            <a:spLocks noGrp="1"/>
          </p:cNvSpPr>
          <p:nvPr>
            <p:ph type="body" idx="1"/>
          </p:nvPr>
        </p:nvSpPr>
        <p:spPr>
          <a:xfrm>
            <a:off x="311700" y="1152425"/>
            <a:ext cx="3999899" cy="3302700"/>
          </a:xfrm>
          <a:prstGeom prst="rect">
            <a:avLst/>
          </a:prstGeom>
        </p:spPr>
        <p:txBody>
          <a:bodyPr lIns="91425" tIns="91425" rIns="91425" bIns="91425" anchor="t" anchorCtr="0">
            <a:noAutofit/>
          </a:bodyPr>
          <a:lstStyle/>
          <a:p>
            <a:pPr marL="457200" lvl="0" indent="-368300" rtl="0">
              <a:spcBef>
                <a:spcPts val="0"/>
              </a:spcBef>
              <a:buSzPct val="100000"/>
              <a:buAutoNum type="arabicPeriod"/>
            </a:pPr>
            <a:r>
              <a:rPr lang="en" sz="1800" dirty="0"/>
              <a:t>*Foreign Language Student Trends</a:t>
            </a:r>
          </a:p>
          <a:p>
            <a:pPr marL="457200" lvl="0" indent="-368300" rtl="0">
              <a:spcBef>
                <a:spcPts val="0"/>
              </a:spcBef>
              <a:buSzPct val="100000"/>
              <a:buAutoNum type="arabicPeriod"/>
            </a:pPr>
            <a:r>
              <a:rPr lang="en" sz="1800" dirty="0"/>
              <a:t>*Study Abroad Trends</a:t>
            </a:r>
          </a:p>
          <a:p>
            <a:pPr marL="457200" lvl="0" indent="-368300" rtl="0">
              <a:spcBef>
                <a:spcPts val="0"/>
              </a:spcBef>
              <a:buSzPct val="100000"/>
              <a:buAutoNum type="arabicPeriod"/>
            </a:pPr>
            <a:r>
              <a:rPr lang="en" sz="1800" dirty="0"/>
              <a:t>Foreign Language Education Awareness</a:t>
            </a:r>
          </a:p>
          <a:p>
            <a:pPr marL="457200" lvl="0" indent="-368300" rtl="0">
              <a:spcBef>
                <a:spcPts val="0"/>
              </a:spcBef>
              <a:buSzPct val="100000"/>
              <a:buAutoNum type="arabicPeriod"/>
            </a:pPr>
            <a:r>
              <a:rPr lang="en" sz="1800" dirty="0"/>
              <a:t>Student Experiences</a:t>
            </a:r>
          </a:p>
          <a:p>
            <a:pPr marL="457200" lvl="0" indent="-368300" rtl="0">
              <a:spcBef>
                <a:spcPts val="0"/>
              </a:spcBef>
              <a:buSzPct val="100000"/>
              <a:buAutoNum type="arabicPeriod"/>
            </a:pPr>
            <a:r>
              <a:rPr lang="en" sz="1800" dirty="0"/>
              <a:t>Foreign Language Education </a:t>
            </a:r>
            <a:r>
              <a:rPr lang="en" sz="1800" dirty="0" smtClean="0"/>
              <a:t>Environments</a:t>
            </a:r>
            <a:endParaRPr lang="en" sz="1800" dirty="0"/>
          </a:p>
        </p:txBody>
      </p:sp>
      <p:sp>
        <p:nvSpPr>
          <p:cNvPr id="111" name="Shape 111"/>
          <p:cNvSpPr txBox="1">
            <a:spLocks noGrp="1"/>
          </p:cNvSpPr>
          <p:nvPr>
            <p:ph type="body" idx="2"/>
          </p:nvPr>
        </p:nvSpPr>
        <p:spPr>
          <a:xfrm>
            <a:off x="4511475" y="1266175"/>
            <a:ext cx="4320899" cy="3302700"/>
          </a:xfrm>
          <a:prstGeom prst="rect">
            <a:avLst/>
          </a:prstGeom>
        </p:spPr>
        <p:txBody>
          <a:bodyPr lIns="91425" tIns="91425" rIns="91425" bIns="91425" anchor="t" anchorCtr="0">
            <a:noAutofit/>
          </a:bodyPr>
          <a:lstStyle/>
          <a:p>
            <a:pPr marL="88900"/>
            <a:r>
              <a:rPr lang="en" sz="1800" dirty="0" smtClean="0"/>
              <a:t>6. Grammar </a:t>
            </a:r>
            <a:r>
              <a:rPr lang="en" sz="1800" dirty="0"/>
              <a:t>towards Communication</a:t>
            </a:r>
          </a:p>
          <a:p>
            <a:pPr marL="457200" lvl="0" indent="-368300" rtl="0">
              <a:spcBef>
                <a:spcPts val="0"/>
              </a:spcBef>
              <a:buSzPct val="100000"/>
              <a:buAutoNum type="arabicPeriod" startAt="7"/>
            </a:pPr>
            <a:r>
              <a:rPr lang="en" sz="1800" dirty="0" smtClean="0"/>
              <a:t>Foreign </a:t>
            </a:r>
            <a:r>
              <a:rPr lang="en" sz="1800" dirty="0"/>
              <a:t>Language Education Standards</a:t>
            </a:r>
          </a:p>
          <a:p>
            <a:pPr marL="457200" lvl="0" indent="-368300" rtl="0">
              <a:spcBef>
                <a:spcPts val="0"/>
              </a:spcBef>
              <a:buSzPct val="100000"/>
              <a:buAutoNum type="arabicPeriod" startAt="7"/>
            </a:pPr>
            <a:r>
              <a:rPr lang="en" sz="1800" dirty="0"/>
              <a:t>Assessment of Proficiency</a:t>
            </a:r>
          </a:p>
          <a:p>
            <a:pPr marL="457200" lvl="0" indent="-368300" rtl="0">
              <a:spcBef>
                <a:spcPts val="0"/>
              </a:spcBef>
              <a:buSzPct val="100000"/>
              <a:buAutoNum type="arabicPeriod" startAt="7"/>
            </a:pPr>
            <a:r>
              <a:rPr lang="en" sz="1800" dirty="0"/>
              <a:t>Interculturality</a:t>
            </a:r>
          </a:p>
          <a:p>
            <a:pPr marL="457200" lvl="0" indent="-368300">
              <a:spcBef>
                <a:spcPts val="0"/>
              </a:spcBef>
              <a:buSzPct val="100000"/>
              <a:buAutoNum type="arabicPeriod" startAt="7"/>
            </a:pPr>
            <a:r>
              <a:rPr lang="en" sz="1800" dirty="0"/>
              <a:t>Multicultural Community Connections</a:t>
            </a: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8</a:t>
            </a:fld>
            <a:endParaRPr lang="en"/>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11700" y="445025"/>
            <a:ext cx="8520599" cy="707399"/>
          </a:xfrm>
          <a:prstGeom prst="rect">
            <a:avLst/>
          </a:prstGeom>
        </p:spPr>
        <p:txBody>
          <a:bodyPr lIns="91425" tIns="91425" rIns="91425" bIns="91425" anchor="t" anchorCtr="0">
            <a:noAutofit/>
          </a:bodyPr>
          <a:lstStyle/>
          <a:p>
            <a:pPr lvl="0">
              <a:spcBef>
                <a:spcPts val="0"/>
              </a:spcBef>
              <a:buNone/>
            </a:pPr>
            <a:r>
              <a:rPr lang="en"/>
              <a:t>*Foreign Language Student Trends</a:t>
            </a:r>
          </a:p>
        </p:txBody>
      </p:sp>
      <p:sp>
        <p:nvSpPr>
          <p:cNvPr id="117" name="Shape 117"/>
          <p:cNvSpPr txBox="1">
            <a:spLocks noGrp="1"/>
          </p:cNvSpPr>
          <p:nvPr>
            <p:ph type="body" idx="1"/>
          </p:nvPr>
        </p:nvSpPr>
        <p:spPr>
          <a:xfrm>
            <a:off x="311700" y="1266325"/>
            <a:ext cx="8520599" cy="3302700"/>
          </a:xfrm>
          <a:prstGeom prst="rect">
            <a:avLst/>
          </a:prstGeom>
        </p:spPr>
        <p:txBody>
          <a:bodyPr lIns="91425" tIns="91425" rIns="91425" bIns="91425" anchor="t" anchorCtr="0">
            <a:noAutofit/>
          </a:bodyPr>
          <a:lstStyle/>
          <a:p>
            <a:pPr lvl="0">
              <a:spcBef>
                <a:spcPts val="0"/>
              </a:spcBef>
              <a:buNone/>
            </a:pPr>
            <a:endParaRPr/>
          </a:p>
        </p:txBody>
      </p:sp>
      <p:sp>
        <p:nvSpPr>
          <p:cNvPr id="2" name="Slide Number Placeholder 1"/>
          <p:cNvSpPr>
            <a:spLocks noGrp="1"/>
          </p:cNvSpPr>
          <p:nvPr>
            <p:ph type="sldNum" idx="12"/>
          </p:nvPr>
        </p:nvSpPr>
        <p:spPr/>
        <p:txBody>
          <a:bodyPr/>
          <a:lstStyle/>
          <a:p>
            <a:pPr lvl="0">
              <a:spcBef>
                <a:spcPts val="0"/>
              </a:spcBef>
              <a:buNone/>
            </a:pPr>
            <a:fld id="{00000000-1234-1234-1234-123412341234}" type="slidenum">
              <a:rPr lang="en" smtClean="0"/>
              <a:t>9</a:t>
            </a:fld>
            <a:endParaRPr lang="en"/>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2495</Words>
  <Application>Microsoft Office PowerPoint</Application>
  <PresentationFormat>On-screen Show (16:9)</PresentationFormat>
  <Paragraphs>337</Paragraphs>
  <Slides>26</Slides>
  <Notes>26</Notes>
  <HiddenSlides>4</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Open Sans</vt:lpstr>
      <vt:lpstr>PT Sans Narrow</vt:lpstr>
      <vt:lpstr>tropic</vt:lpstr>
      <vt:lpstr>The Connection Between Interculturality and Foreign Language Education A Comparison Between Japan and the United States</vt:lpstr>
      <vt:lpstr>Outline</vt:lpstr>
      <vt:lpstr>Significance of the Study</vt:lpstr>
      <vt:lpstr>Significance of Study: Hatty</vt:lpstr>
      <vt:lpstr>Significance of Study: D’Andre</vt:lpstr>
      <vt:lpstr>Research Questions</vt:lpstr>
      <vt:lpstr>New ~ Research Background Outline ~ Old </vt:lpstr>
      <vt:lpstr>Research Background Outline ~ Current Combo</vt:lpstr>
      <vt:lpstr>*Foreign Language Student Trends</vt:lpstr>
      <vt:lpstr>*Study Abroad Trends</vt:lpstr>
      <vt:lpstr>Foreign Language Education Awareness - U.S.</vt:lpstr>
      <vt:lpstr>*Foreign Language Education Awareness</vt:lpstr>
      <vt:lpstr>Student Experiences</vt:lpstr>
      <vt:lpstr>Foreign Language Education Environments</vt:lpstr>
      <vt:lpstr>Grammar towards Communication - Japan</vt:lpstr>
      <vt:lpstr>Foreign Language Education Standards-America</vt:lpstr>
      <vt:lpstr>Foreign Language Education Standards-Japan</vt:lpstr>
      <vt:lpstr>Foreign Language Education Standards-Japan</vt:lpstr>
      <vt:lpstr>Assessment of Proficiency-America</vt:lpstr>
      <vt:lpstr>Assessment of Proficiency-Japan</vt:lpstr>
      <vt:lpstr>*Values in Foreign Language Education</vt:lpstr>
      <vt:lpstr>Interculturality</vt:lpstr>
      <vt:lpstr>Interculturality Graphic</vt:lpstr>
      <vt:lpstr>Multicultural Community Connections</vt:lpstr>
      <vt:lpstr>Research Method</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Connection Between Interculturality and Foreign Language Education A Comparison Between Japan and the United States</dc:title>
  <cp:lastModifiedBy>D'Andre Thompson</cp:lastModifiedBy>
  <cp:revision>20</cp:revision>
  <dcterms:modified xsi:type="dcterms:W3CDTF">2015-12-16T21:34:35Z</dcterms:modified>
</cp:coreProperties>
</file>